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69" r:id="rId11"/>
    <p:sldId id="270" r:id="rId12"/>
    <p:sldId id="271" r:id="rId1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7F03-162C-4169-AB6B-968C0A1EC01F}" type="datetimeFigureOut">
              <a:rPr lang="zh-TW" altLang="en-US" smtClean="0"/>
              <a:pPr/>
              <a:t>2014/7/28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3B139-BB9B-4997-B061-410169FE834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7F03-162C-4169-AB6B-968C0A1EC01F}" type="datetimeFigureOut">
              <a:rPr lang="zh-TW" altLang="en-US" smtClean="0"/>
              <a:pPr/>
              <a:t>2014/7/28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3B139-BB9B-4997-B061-410169FE834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7F03-162C-4169-AB6B-968C0A1EC01F}" type="datetimeFigureOut">
              <a:rPr lang="zh-TW" altLang="en-US" smtClean="0"/>
              <a:pPr/>
              <a:t>2014/7/28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3B139-BB9B-4997-B061-410169FE834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7F03-162C-4169-AB6B-968C0A1EC01F}" type="datetimeFigureOut">
              <a:rPr lang="zh-TW" altLang="en-US" smtClean="0"/>
              <a:pPr/>
              <a:t>2014/7/28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3B139-BB9B-4997-B061-410169FE834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7F03-162C-4169-AB6B-968C0A1EC01F}" type="datetimeFigureOut">
              <a:rPr lang="zh-TW" altLang="en-US" smtClean="0"/>
              <a:pPr/>
              <a:t>2014/7/28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3B139-BB9B-4997-B061-410169FE834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7F03-162C-4169-AB6B-968C0A1EC01F}" type="datetimeFigureOut">
              <a:rPr lang="zh-TW" altLang="en-US" smtClean="0"/>
              <a:pPr/>
              <a:t>2014/7/28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3B139-BB9B-4997-B061-410169FE834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7F03-162C-4169-AB6B-968C0A1EC01F}" type="datetimeFigureOut">
              <a:rPr lang="zh-TW" altLang="en-US" smtClean="0"/>
              <a:pPr/>
              <a:t>2014/7/28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3B139-BB9B-4997-B061-410169FE834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7F03-162C-4169-AB6B-968C0A1EC01F}" type="datetimeFigureOut">
              <a:rPr lang="zh-TW" altLang="en-US" smtClean="0"/>
              <a:pPr/>
              <a:t>2014/7/28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3B139-BB9B-4997-B061-410169FE834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7F03-162C-4169-AB6B-968C0A1EC01F}" type="datetimeFigureOut">
              <a:rPr lang="zh-TW" altLang="en-US" smtClean="0"/>
              <a:pPr/>
              <a:t>2014/7/28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3B139-BB9B-4997-B061-410169FE834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7F03-162C-4169-AB6B-968C0A1EC01F}" type="datetimeFigureOut">
              <a:rPr lang="zh-TW" altLang="en-US" smtClean="0"/>
              <a:pPr/>
              <a:t>2014/7/28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3B139-BB9B-4997-B061-410169FE834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7F03-162C-4169-AB6B-968C0A1EC01F}" type="datetimeFigureOut">
              <a:rPr lang="zh-TW" altLang="en-US" smtClean="0"/>
              <a:pPr/>
              <a:t>2014/7/28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3B139-BB9B-4997-B061-410169FE834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37F03-162C-4169-AB6B-968C0A1EC01F}" type="datetimeFigureOut">
              <a:rPr lang="zh-TW" altLang="en-US" smtClean="0"/>
              <a:pPr/>
              <a:t>2014/7/28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E3B139-BB9B-4997-B061-410169FE834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5.jpeg"/><Relationship Id="rId4" Type="http://schemas.openxmlformats.org/officeDocument/2006/relationships/image" Target="../media/image9.jpeg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28"/>
          <p:cNvGrpSpPr/>
          <p:nvPr/>
        </p:nvGrpSpPr>
        <p:grpSpPr>
          <a:xfrm>
            <a:off x="119995" y="356623"/>
            <a:ext cx="8901342" cy="3404058"/>
            <a:chOff x="119995" y="356623"/>
            <a:chExt cx="8901342" cy="3404058"/>
          </a:xfrm>
        </p:grpSpPr>
        <p:pic>
          <p:nvPicPr>
            <p:cNvPr id="6" name="Picture 2" descr="C:\Users\PC33\AppData\Local\Microsoft\Windows\Temporary Internet Files\Content.IE5\9YIVE6V7\MC900352402[1].wmf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401574" y="2492896"/>
              <a:ext cx="1619763" cy="1144651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rgbClr val="000000">
                  <a:alpha val="2000"/>
                </a:srgbClr>
              </a:outerShdw>
            </a:effectLst>
          </p:spPr>
        </p:pic>
        <p:pic>
          <p:nvPicPr>
            <p:cNvPr id="7" name="Picture 2" descr="C:\Users\PC33\AppData\Local\Microsoft\Windows\Temporary Internet Files\Content.IE5\9YIVE6V7\MC900352402[1].wmf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0481888">
              <a:off x="313991" y="2374700"/>
              <a:ext cx="1712224" cy="1209991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rgbClr val="000000">
                  <a:alpha val="2000"/>
                </a:srgbClr>
              </a:outerShdw>
            </a:effectLst>
          </p:spPr>
        </p:pic>
        <p:pic>
          <p:nvPicPr>
            <p:cNvPr id="8" name="Picture 2" descr="C:\Users\PC33\AppData\Local\Microsoft\Windows\Temporary Internet Files\Content.IE5\9YIVE6V7\MC900352402[1].wmf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710259">
              <a:off x="-13547" y="594179"/>
              <a:ext cx="1619763" cy="1144651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rgbClr val="000000">
                  <a:alpha val="2000"/>
                </a:srgbClr>
              </a:outerShdw>
            </a:effectLst>
          </p:spPr>
        </p:pic>
        <p:pic>
          <p:nvPicPr>
            <p:cNvPr id="9" name="Picture 2" descr="C:\Users\PC33\AppData\Local\Microsoft\Windows\Temporary Internet Files\Content.IE5\9YIVE6V7\MC900352402[1].wmf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0027499">
              <a:off x="7377903" y="1689953"/>
              <a:ext cx="721773" cy="510061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rgbClr val="000000">
                  <a:alpha val="2000"/>
                </a:srgbClr>
              </a:outerShdw>
            </a:effectLst>
          </p:spPr>
        </p:pic>
        <p:pic>
          <p:nvPicPr>
            <p:cNvPr id="10" name="Picture 2" descr="C:\Users\PC33\AppData\Local\Microsoft\Windows\Temporary Internet Files\Content.IE5\9YIVE6V7\MC900352402[1].wmf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0453520">
              <a:off x="3000081" y="3047068"/>
              <a:ext cx="846857" cy="598455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rgbClr val="000000">
                  <a:alpha val="2000"/>
                </a:srgbClr>
              </a:outerShdw>
            </a:effectLst>
          </p:spPr>
        </p:pic>
        <p:pic>
          <p:nvPicPr>
            <p:cNvPr id="11" name="Picture 2" descr="C:\Users\PC33\AppData\Local\Microsoft\Windows\Temporary Internet Files\Content.IE5\9YIVE6V7\MC900352402[1].wmf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1270880">
              <a:off x="7318110" y="450691"/>
              <a:ext cx="1686178" cy="1191585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rgbClr val="000000">
                  <a:alpha val="2000"/>
                </a:srgbClr>
              </a:outerShdw>
            </a:effectLst>
          </p:spPr>
        </p:pic>
        <p:pic>
          <p:nvPicPr>
            <p:cNvPr id="12" name="Picture 2" descr="C:\Users\PC33\AppData\Local\Microsoft\Windows\Temporary Internet Files\Content.IE5\9YIVE6V7\MC900352402[1].wmf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903624">
              <a:off x="2021301" y="526356"/>
              <a:ext cx="1342378" cy="948629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rgbClr val="000000">
                  <a:alpha val="2000"/>
                </a:srgbClr>
              </a:outerShdw>
            </a:effectLst>
          </p:spPr>
        </p:pic>
        <p:pic>
          <p:nvPicPr>
            <p:cNvPr id="3074" name="Picture 2" descr="C:\Users\PC33\AppData\Local\Microsoft\Windows\Temporary Internet Files\Content.IE5\82C3NWY1\MC900338784[1].wm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E8C6"/>
                </a:clrFrom>
                <a:clrTo>
                  <a:srgbClr val="FFE8C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402541">
              <a:off x="6733636" y="2938414"/>
              <a:ext cx="492863" cy="822267"/>
            </a:xfrm>
            <a:prstGeom prst="rect">
              <a:avLst/>
            </a:prstGeom>
            <a:noFill/>
          </p:spPr>
        </p:pic>
        <p:pic>
          <p:nvPicPr>
            <p:cNvPr id="14" name="Picture 2" descr="C:\Users\PC33\AppData\Local\Microsoft\Windows\Temporary Internet Files\Content.IE5\82C3NWY1\MC900338784[1].wm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E8C6"/>
                </a:clrFrom>
                <a:clrTo>
                  <a:srgbClr val="FFE8C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508407">
              <a:off x="119995" y="1740043"/>
              <a:ext cx="492863" cy="822267"/>
            </a:xfrm>
            <a:prstGeom prst="rect">
              <a:avLst/>
            </a:prstGeom>
            <a:noFill/>
          </p:spPr>
        </p:pic>
        <p:pic>
          <p:nvPicPr>
            <p:cNvPr id="15" name="Picture 2" descr="C:\Users\PC33\AppData\Local\Microsoft\Windows\Temporary Internet Files\Content.IE5\82C3NWY1\MC900338784[1].wm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E8C6"/>
                </a:clrFrom>
                <a:clrTo>
                  <a:srgbClr val="FFE8C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49022">
              <a:off x="2281075" y="2297268"/>
              <a:ext cx="492863" cy="822267"/>
            </a:xfrm>
            <a:prstGeom prst="rect">
              <a:avLst/>
            </a:prstGeom>
            <a:noFill/>
          </p:spPr>
        </p:pic>
      </p:grpSp>
      <p:grpSp>
        <p:nvGrpSpPr>
          <p:cNvPr id="3" name="群組 2"/>
          <p:cNvGrpSpPr/>
          <p:nvPr/>
        </p:nvGrpSpPr>
        <p:grpSpPr>
          <a:xfrm>
            <a:off x="0" y="260648"/>
            <a:ext cx="9144000" cy="7056784"/>
            <a:chOff x="0" y="260648"/>
            <a:chExt cx="9144000" cy="7056784"/>
          </a:xfrm>
        </p:grpSpPr>
        <p:pic>
          <p:nvPicPr>
            <p:cNvPr id="18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2009" y="5955753"/>
              <a:ext cx="852966" cy="929631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Picture 4" descr="C:\Users\PC33\Desktop\fork_knife_spoon_black_.pn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flipH="1">
              <a:off x="899592" y="6089902"/>
              <a:ext cx="648072" cy="795482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630802" y="5877272"/>
              <a:ext cx="924974" cy="1008112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矩形 20"/>
            <p:cNvSpPr/>
            <p:nvPr/>
          </p:nvSpPr>
          <p:spPr>
            <a:xfrm>
              <a:off x="3347864" y="6777376"/>
              <a:ext cx="5760000" cy="3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7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627784" y="6015630"/>
              <a:ext cx="792088" cy="863281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矩形 15"/>
            <p:cNvSpPr/>
            <p:nvPr/>
          </p:nvSpPr>
          <p:spPr>
            <a:xfrm>
              <a:off x="0" y="260648"/>
              <a:ext cx="9144000" cy="3600400"/>
            </a:xfrm>
            <a:prstGeom prst="rect">
              <a:avLst/>
            </a:prstGeom>
            <a:solidFill>
              <a:schemeClr val="accent4">
                <a:lumMod val="75000"/>
                <a:alpha val="87000"/>
              </a:schemeClr>
            </a:solidFill>
            <a:ln w="19050">
              <a:solidFill>
                <a:schemeClr val="accent4">
                  <a:lumMod val="60000"/>
                  <a:lumOff val="40000"/>
                  <a:alpha val="45000"/>
                </a:schemeClr>
              </a:solidFill>
              <a:bevel/>
            </a:ln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36" name="Picture 5" descr="Y:\EO(CR)2 Team\World Environment Day (WED)\WED 2013\Public Event\Gimmick\Graphics of Big Waster\Mascot_4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012160" y="3388857"/>
              <a:ext cx="2778465" cy="3928575"/>
            </a:xfrm>
            <a:prstGeom prst="rect">
              <a:avLst/>
            </a:prstGeom>
            <a:noFill/>
          </p:spPr>
        </p:pic>
        <p:sp>
          <p:nvSpPr>
            <p:cNvPr id="26" name="內容版面配置區 2"/>
            <p:cNvSpPr txBox="1">
              <a:spLocks/>
            </p:cNvSpPr>
            <p:nvPr/>
          </p:nvSpPr>
          <p:spPr>
            <a:xfrm>
              <a:off x="457200" y="1167521"/>
              <a:ext cx="8229600" cy="190143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20000"/>
            </a:bodyPr>
            <a:lstStyle/>
            <a:p>
              <a:pPr marL="342900" marR="0" lvl="0" indent="-34290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TW" altLang="zh-TW" sz="6500" b="0" i="0" u="none" strike="noStrike" kern="1200" cap="none" spc="0" normalizeH="0" baseline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微軟正黑體" pitchFamily="34" charset="-120"/>
                  <a:ea typeface="微軟正黑體" pitchFamily="34" charset="-120"/>
                  <a:cs typeface="+mn-cs"/>
                </a:rPr>
                <a:t>「咪嘥嘢校園」</a:t>
              </a:r>
              <a:endParaRPr kumimoji="0" lang="en-US" altLang="zh-TW" sz="65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微軟正黑體" pitchFamily="34" charset="-120"/>
                <a:ea typeface="微軟正黑體" pitchFamily="34" charset="-120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zh-TW" altLang="en-US" sz="4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軟正黑體" pitchFamily="34" charset="-120"/>
                  <a:ea typeface="微軟正黑體" pitchFamily="34" charset="-120"/>
                </a:rPr>
                <a:t>中學</a:t>
              </a:r>
              <a:r>
                <a:rPr lang="zh-TW" altLang="zh-TW" sz="4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軟正黑體" pitchFamily="34" charset="-120"/>
                  <a:ea typeface="微軟正黑體" pitchFamily="34" charset="-120"/>
                </a:rPr>
                <a:t>教材</a:t>
              </a:r>
              <a:endParaRPr lang="en-US" altLang="zh-TW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endParaRPr>
            </a:p>
            <a:p>
              <a:pPr marL="342900" marR="0" lvl="0" indent="-34290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TW" altLang="en-US" sz="4000" b="0" i="0" u="none" strike="noStrike" kern="1200" cap="none" spc="0" normalizeH="0" baseline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微軟正黑體" pitchFamily="34" charset="-120"/>
                  <a:ea typeface="微軟正黑體" pitchFamily="34" charset="-120"/>
                  <a:cs typeface="+mn-cs"/>
                </a:rPr>
                <a:t>課程五 </a:t>
              </a:r>
              <a:r>
                <a:rPr kumimoji="0" lang="en-US" altLang="zh-TW" sz="4000" b="0" i="0" u="none" strike="noStrike" kern="1200" cap="none" spc="0" normalizeH="0" baseline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微軟正黑體" pitchFamily="34" charset="-120"/>
                  <a:ea typeface="微軟正黑體" pitchFamily="34" charset="-120"/>
                  <a:cs typeface="+mn-cs"/>
                </a:rPr>
                <a:t>–</a:t>
              </a:r>
              <a:r>
                <a:rPr kumimoji="0" lang="zh-TW" altLang="en-US" sz="4000" b="0" i="0" u="none" strike="noStrike" kern="1200" cap="none" spc="0" normalizeH="0" baseline="0" noProof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微軟正黑體" pitchFamily="34" charset="-120"/>
                  <a:ea typeface="微軟正黑體" pitchFamily="34" charset="-120"/>
                  <a:cs typeface="+mn-cs"/>
                </a:rPr>
                <a:t> 如何透過自身減少剩食</a:t>
              </a:r>
            </a:p>
          </p:txBody>
        </p:sp>
      </p:grpSp>
      <p:sp>
        <p:nvSpPr>
          <p:cNvPr id="22" name="投影片編號版面配置區 12"/>
          <p:cNvSpPr>
            <a:spLocks noGrp="1"/>
          </p:cNvSpPr>
          <p:nvPr>
            <p:ph type="sldNum" sz="quarter" idx="12"/>
          </p:nvPr>
        </p:nvSpPr>
        <p:spPr>
          <a:xfrm>
            <a:off x="8666112" y="6453336"/>
            <a:ext cx="370384" cy="365125"/>
          </a:xfrm>
        </p:spPr>
        <p:txBody>
          <a:bodyPr/>
          <a:lstStyle/>
          <a:p>
            <a:fld id="{727468B3-EAB2-44D5-9B97-6B5365111AAD}" type="slidenum">
              <a:rPr lang="zh-TW" altLang="en-US" smtClean="0"/>
              <a:pPr/>
              <a:t>1</a:t>
            </a:fld>
            <a:endParaRPr lang="zh-TW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投影片編號版面配置區 12"/>
          <p:cNvSpPr>
            <a:spLocks noGrp="1"/>
          </p:cNvSpPr>
          <p:nvPr>
            <p:ph type="sldNum" sz="quarter" idx="12"/>
          </p:nvPr>
        </p:nvSpPr>
        <p:spPr>
          <a:xfrm>
            <a:off x="8666112" y="6453336"/>
            <a:ext cx="370384" cy="365125"/>
          </a:xfrm>
        </p:spPr>
        <p:txBody>
          <a:bodyPr/>
          <a:lstStyle/>
          <a:p>
            <a:fld id="{727468B3-EAB2-44D5-9B97-6B5365111AAD}" type="slidenum">
              <a:rPr lang="zh-TW" altLang="en-US" smtClean="0"/>
              <a:pPr/>
              <a:t>10</a:t>
            </a:fld>
            <a:endParaRPr lang="zh-TW" altLang="en-US" dirty="0"/>
          </a:p>
        </p:txBody>
      </p:sp>
      <p:sp>
        <p:nvSpPr>
          <p:cNvPr id="17" name="文字方塊 16"/>
          <p:cNvSpPr txBox="1"/>
          <p:nvPr/>
        </p:nvSpPr>
        <p:spPr>
          <a:xfrm>
            <a:off x="2213484" y="5282044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TW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未</a:t>
            </a: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有實行</a:t>
            </a:r>
            <a:r>
              <a:rPr lang="zh-TW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廚餘</a:t>
            </a: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分類</a:t>
            </a:r>
            <a:endParaRPr lang="zh-TW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5" name="IMG_0081.jpe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277380" y="1196752"/>
            <a:ext cx="6624736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" name="群組 2"/>
          <p:cNvGrpSpPr/>
          <p:nvPr/>
        </p:nvGrpSpPr>
        <p:grpSpPr>
          <a:xfrm>
            <a:off x="0" y="404664"/>
            <a:ext cx="9180512" cy="6624736"/>
            <a:chOff x="0" y="404664"/>
            <a:chExt cx="9180512" cy="6624736"/>
          </a:xfrm>
        </p:grpSpPr>
        <p:sp>
          <p:nvSpPr>
            <p:cNvPr id="11" name="矩形 10"/>
            <p:cNvSpPr/>
            <p:nvPr/>
          </p:nvSpPr>
          <p:spPr>
            <a:xfrm>
              <a:off x="0" y="404664"/>
              <a:ext cx="9144000" cy="64807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pic>
          <p:nvPicPr>
            <p:cNvPr id="20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2009" y="5955753"/>
              <a:ext cx="852966" cy="929631"/>
            </a:xfrm>
            <a:prstGeom prst="rect">
              <a:avLst/>
            </a:prstGeom>
            <a:noFill/>
          </p:spPr>
        </p:pic>
        <p:pic>
          <p:nvPicPr>
            <p:cNvPr id="21" name="Picture 4" descr="C:\Users\PC33\Desktop\fork_knife_spoon_black_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flipH="1">
              <a:off x="899592" y="6089902"/>
              <a:ext cx="648072" cy="795482"/>
            </a:xfrm>
            <a:prstGeom prst="rect">
              <a:avLst/>
            </a:prstGeom>
            <a:noFill/>
          </p:spPr>
        </p:pic>
        <p:pic>
          <p:nvPicPr>
            <p:cNvPr id="22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630802" y="5877272"/>
              <a:ext cx="924974" cy="1008112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/>
            <p:nvPr/>
          </p:nvSpPr>
          <p:spPr>
            <a:xfrm>
              <a:off x="3347864" y="6777376"/>
              <a:ext cx="5760000" cy="3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627784" y="6015630"/>
              <a:ext cx="792088" cy="863281"/>
            </a:xfrm>
            <a:prstGeom prst="rect">
              <a:avLst/>
            </a:prstGeom>
            <a:noFill/>
          </p:spPr>
        </p:pic>
        <p:pic>
          <p:nvPicPr>
            <p:cNvPr id="18" name="Picture 5" descr="Y:\EO(CR)2 Team\World Environment Day (WED)\WED 2013\Public Event\Gimmick\Graphics of Big Waster\Mascot_4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956376" y="5561516"/>
              <a:ext cx="1007472" cy="1467884"/>
            </a:xfrm>
            <a:prstGeom prst="rect">
              <a:avLst/>
            </a:prstGeom>
            <a:noFill/>
          </p:spPr>
        </p:pic>
        <p:sp>
          <p:nvSpPr>
            <p:cNvPr id="15" name="文字方塊 14"/>
            <p:cNvSpPr txBox="1"/>
            <p:nvPr/>
          </p:nvSpPr>
          <p:spPr>
            <a:xfrm>
              <a:off x="216024" y="476672"/>
              <a:ext cx="8964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TW" altLang="en-US" sz="28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個案研究</a:t>
              </a:r>
              <a:endParaRPr lang="zh-TW" altLang="en-US" sz="28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9" name="內容版面配置區 2"/>
            <p:cNvSpPr txBox="1">
              <a:spLocks/>
            </p:cNvSpPr>
            <p:nvPr/>
          </p:nvSpPr>
          <p:spPr>
            <a:xfrm>
              <a:off x="3923928" y="6525344"/>
              <a:ext cx="4320480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lvl="0" indent="-342900">
                <a:spcBef>
                  <a:spcPct val="20000"/>
                </a:spcBef>
                <a:defRPr/>
              </a:pP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「咪嘥嘢校園」</a:t>
              </a:r>
              <a:r>
                <a:rPr lang="zh-TW" altLang="en-US" sz="1200" b="1" dirty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中學</a:t>
              </a: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教材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 課程五  </a:t>
              </a:r>
              <a:r>
                <a:rPr kumimoji="0" lang="en-US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如何透過自身減少剩食</a:t>
              </a:r>
              <a:endPara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投影片編號版面配置區 12"/>
          <p:cNvSpPr>
            <a:spLocks noGrp="1"/>
          </p:cNvSpPr>
          <p:nvPr>
            <p:ph type="sldNum" sz="quarter" idx="12"/>
          </p:nvPr>
        </p:nvSpPr>
        <p:spPr>
          <a:xfrm>
            <a:off x="8666112" y="6453336"/>
            <a:ext cx="370384" cy="365125"/>
          </a:xfrm>
        </p:spPr>
        <p:txBody>
          <a:bodyPr/>
          <a:lstStyle/>
          <a:p>
            <a:fld id="{727468B3-EAB2-44D5-9B97-6B5365111AAD}" type="slidenum">
              <a:rPr lang="zh-TW" altLang="en-US" smtClean="0"/>
              <a:pPr/>
              <a:t>11</a:t>
            </a:fld>
            <a:endParaRPr lang="zh-TW" altLang="en-US" dirty="0"/>
          </a:p>
        </p:txBody>
      </p:sp>
      <p:sp>
        <p:nvSpPr>
          <p:cNvPr id="17" name="文字方塊 16"/>
          <p:cNvSpPr txBox="1"/>
          <p:nvPr/>
        </p:nvSpPr>
        <p:spPr>
          <a:xfrm>
            <a:off x="107504" y="5282044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TW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未有把可回收及不可回收的廚餘分開處理</a:t>
            </a:r>
          </a:p>
        </p:txBody>
      </p:sp>
      <p:sp>
        <p:nvSpPr>
          <p:cNvPr id="19" name="Shape 99"/>
          <p:cNvSpPr/>
          <p:nvPr/>
        </p:nvSpPr>
        <p:spPr>
          <a:xfrm>
            <a:off x="977104" y="710157"/>
            <a:ext cx="72196" cy="349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 marL="469900" indent="-469900" algn="l">
              <a:spcBef>
                <a:spcPts val="2400"/>
              </a:spcBef>
              <a:buClr>
                <a:srgbClr val="929292"/>
              </a:buClr>
              <a:buSzPct val="60000"/>
              <a:buFont typeface="Zapf Dingbats"/>
              <a:buChar char="❖"/>
              <a:defRPr sz="3600"/>
            </a:lvl1pPr>
          </a:lstStyle>
          <a:p>
            <a:pPr marL="0" indent="0">
              <a:buNone/>
              <a:defRPr sz="1800">
                <a:solidFill>
                  <a:srgbClr val="000000"/>
                </a:solidFill>
              </a:defRPr>
            </a:pPr>
            <a:endParaRPr sz="1800" b="1" dirty="0">
              <a:solidFill>
                <a:schemeClr val="tx1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6" name="IMG_0080.jpeg"/>
          <p:cNvPicPr/>
          <p:nvPr/>
        </p:nvPicPr>
        <p:blipFill>
          <a:blip r:embed="rId2" cstate="print">
            <a:extLst/>
          </a:blip>
          <a:srcRect l="3023" t="5121" r="5277"/>
          <a:stretch>
            <a:fillRect/>
          </a:stretch>
        </p:blipFill>
        <p:spPr>
          <a:xfrm>
            <a:off x="1372332" y="1226940"/>
            <a:ext cx="6434832" cy="3930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" name="群組 2"/>
          <p:cNvGrpSpPr/>
          <p:nvPr/>
        </p:nvGrpSpPr>
        <p:grpSpPr>
          <a:xfrm>
            <a:off x="0" y="404664"/>
            <a:ext cx="9180512" cy="6624736"/>
            <a:chOff x="0" y="404664"/>
            <a:chExt cx="9180512" cy="6624736"/>
          </a:xfrm>
        </p:grpSpPr>
        <p:sp>
          <p:nvSpPr>
            <p:cNvPr id="11" name="矩形 10"/>
            <p:cNvSpPr/>
            <p:nvPr/>
          </p:nvSpPr>
          <p:spPr>
            <a:xfrm>
              <a:off x="0" y="404664"/>
              <a:ext cx="9144000" cy="64807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pic>
          <p:nvPicPr>
            <p:cNvPr id="20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2009" y="5955753"/>
              <a:ext cx="852966" cy="929631"/>
            </a:xfrm>
            <a:prstGeom prst="rect">
              <a:avLst/>
            </a:prstGeom>
            <a:noFill/>
          </p:spPr>
        </p:pic>
        <p:pic>
          <p:nvPicPr>
            <p:cNvPr id="21" name="Picture 4" descr="C:\Users\PC33\Desktop\fork_knife_spoon_black_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flipH="1">
              <a:off x="899592" y="6089902"/>
              <a:ext cx="648072" cy="795482"/>
            </a:xfrm>
            <a:prstGeom prst="rect">
              <a:avLst/>
            </a:prstGeom>
            <a:noFill/>
          </p:spPr>
        </p:pic>
        <p:pic>
          <p:nvPicPr>
            <p:cNvPr id="22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630802" y="5877272"/>
              <a:ext cx="924974" cy="1008112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/>
            <p:nvPr/>
          </p:nvSpPr>
          <p:spPr>
            <a:xfrm>
              <a:off x="3347864" y="6777376"/>
              <a:ext cx="5760000" cy="3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627784" y="6015630"/>
              <a:ext cx="792088" cy="863281"/>
            </a:xfrm>
            <a:prstGeom prst="rect">
              <a:avLst/>
            </a:prstGeom>
            <a:noFill/>
          </p:spPr>
        </p:pic>
        <p:pic>
          <p:nvPicPr>
            <p:cNvPr id="18" name="Picture 5" descr="Y:\EO(CR)2 Team\World Environment Day (WED)\WED 2013\Public Event\Gimmick\Graphics of Big Waster\Mascot_4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956376" y="5561516"/>
              <a:ext cx="1007472" cy="1467884"/>
            </a:xfrm>
            <a:prstGeom prst="rect">
              <a:avLst/>
            </a:prstGeom>
            <a:noFill/>
          </p:spPr>
        </p:pic>
        <p:sp>
          <p:nvSpPr>
            <p:cNvPr id="15" name="文字方塊 14"/>
            <p:cNvSpPr txBox="1"/>
            <p:nvPr/>
          </p:nvSpPr>
          <p:spPr>
            <a:xfrm>
              <a:off x="216024" y="476672"/>
              <a:ext cx="8964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TW" altLang="en-US" sz="28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個案研究</a:t>
              </a:r>
              <a:endParaRPr lang="zh-TW" altLang="en-US" sz="28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5" name="內容版面配置區 2"/>
            <p:cNvSpPr txBox="1">
              <a:spLocks/>
            </p:cNvSpPr>
            <p:nvPr/>
          </p:nvSpPr>
          <p:spPr>
            <a:xfrm>
              <a:off x="3923928" y="6525344"/>
              <a:ext cx="4320480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lvl="0" indent="-342900">
                <a:spcBef>
                  <a:spcPct val="20000"/>
                </a:spcBef>
                <a:defRPr/>
              </a:pP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「咪嘥嘢校園」</a:t>
              </a:r>
              <a:r>
                <a:rPr lang="zh-TW" altLang="en-US" sz="1200" b="1" dirty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中學</a:t>
              </a: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教材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 課程五  </a:t>
              </a:r>
              <a:r>
                <a:rPr kumimoji="0" lang="en-US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如何透過自身減少剩食</a:t>
              </a:r>
              <a:endPara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內容版面配置區 2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247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圖片：</a:t>
            </a:r>
            <a:endParaRPr lang="en-US" altLang="zh-TW" sz="3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sz="2000" b="1" dirty="0">
                <a:solidFill>
                  <a:srgbClr val="5A5F5E"/>
                </a:solidFill>
                <a:latin typeface="Lantinghei SC Extralight"/>
                <a:ea typeface="Lantinghei SC Extralight"/>
                <a:cs typeface="Lantinghei SC Extralight"/>
              </a:rPr>
              <a:t>Wikimedia Commons</a:t>
            </a:r>
            <a:endParaRPr lang="zh-TW" altLang="en-US" sz="2000" b="1" dirty="0">
              <a:solidFill>
                <a:srgbClr val="5A5F5E"/>
              </a:solidFill>
              <a:latin typeface="Lantinghei SC Extralight"/>
              <a:ea typeface="Lantinghei SC Extralight"/>
              <a:cs typeface="Lantinghei SC Extralight"/>
            </a:endParaRPr>
          </a:p>
        </p:txBody>
      </p:sp>
      <p:sp>
        <p:nvSpPr>
          <p:cNvPr id="19" name="Shape 99"/>
          <p:cNvSpPr/>
          <p:nvPr/>
        </p:nvSpPr>
        <p:spPr>
          <a:xfrm>
            <a:off x="977104" y="710157"/>
            <a:ext cx="72196" cy="349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 marL="469900" indent="-469900" algn="l">
              <a:spcBef>
                <a:spcPts val="2400"/>
              </a:spcBef>
              <a:buClr>
                <a:srgbClr val="929292"/>
              </a:buClr>
              <a:buSzPct val="60000"/>
              <a:buFont typeface="Zapf Dingbats"/>
              <a:buChar char="❖"/>
              <a:defRPr sz="3600"/>
            </a:lvl1pPr>
          </a:lstStyle>
          <a:p>
            <a:pPr marL="0" indent="0">
              <a:buNone/>
              <a:defRPr sz="1800">
                <a:solidFill>
                  <a:srgbClr val="000000"/>
                </a:solidFill>
              </a:defRPr>
            </a:pPr>
            <a:endParaRPr sz="1800" b="1" dirty="0">
              <a:solidFill>
                <a:schemeClr val="tx1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7" name="投影片編號版面配置區 12"/>
          <p:cNvSpPr>
            <a:spLocks noGrp="1"/>
          </p:cNvSpPr>
          <p:nvPr>
            <p:ph type="sldNum" sz="quarter" idx="12"/>
          </p:nvPr>
        </p:nvSpPr>
        <p:spPr>
          <a:xfrm>
            <a:off x="8666112" y="6453336"/>
            <a:ext cx="370384" cy="365125"/>
          </a:xfrm>
        </p:spPr>
        <p:txBody>
          <a:bodyPr/>
          <a:lstStyle/>
          <a:p>
            <a:fld id="{727468B3-EAB2-44D5-9B97-6B5365111AAD}" type="slidenum">
              <a:rPr lang="zh-TW" altLang="en-US" smtClean="0"/>
              <a:pPr/>
              <a:t>12</a:t>
            </a:fld>
            <a:endParaRPr lang="zh-TW" altLang="en-US" dirty="0"/>
          </a:p>
        </p:txBody>
      </p:sp>
      <p:grpSp>
        <p:nvGrpSpPr>
          <p:cNvPr id="3" name="群組 2"/>
          <p:cNvGrpSpPr/>
          <p:nvPr/>
        </p:nvGrpSpPr>
        <p:grpSpPr>
          <a:xfrm>
            <a:off x="0" y="404664"/>
            <a:ext cx="9180512" cy="6624736"/>
            <a:chOff x="0" y="404664"/>
            <a:chExt cx="9180512" cy="6624736"/>
          </a:xfrm>
        </p:grpSpPr>
        <p:sp>
          <p:nvSpPr>
            <p:cNvPr id="11" name="矩形 10"/>
            <p:cNvSpPr/>
            <p:nvPr/>
          </p:nvSpPr>
          <p:spPr>
            <a:xfrm>
              <a:off x="0" y="404664"/>
              <a:ext cx="9144000" cy="64807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pic>
          <p:nvPicPr>
            <p:cNvPr id="20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2009" y="5955753"/>
              <a:ext cx="852966" cy="929631"/>
            </a:xfrm>
            <a:prstGeom prst="rect">
              <a:avLst/>
            </a:prstGeom>
            <a:noFill/>
          </p:spPr>
        </p:pic>
        <p:pic>
          <p:nvPicPr>
            <p:cNvPr id="21" name="Picture 4" descr="C:\Users\PC33\Desktop\fork_knife_spoon_black_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flipH="1">
              <a:off x="899592" y="6089902"/>
              <a:ext cx="648072" cy="795482"/>
            </a:xfrm>
            <a:prstGeom prst="rect">
              <a:avLst/>
            </a:prstGeom>
            <a:noFill/>
          </p:spPr>
        </p:pic>
        <p:pic>
          <p:nvPicPr>
            <p:cNvPr id="22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630802" y="5877272"/>
              <a:ext cx="924974" cy="1008112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/>
            <p:nvPr/>
          </p:nvSpPr>
          <p:spPr>
            <a:xfrm>
              <a:off x="3347864" y="6777376"/>
              <a:ext cx="5760000" cy="3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627784" y="6015630"/>
              <a:ext cx="792088" cy="863281"/>
            </a:xfrm>
            <a:prstGeom prst="rect">
              <a:avLst/>
            </a:prstGeom>
            <a:noFill/>
          </p:spPr>
        </p:pic>
        <p:pic>
          <p:nvPicPr>
            <p:cNvPr id="18" name="Picture 5" descr="Y:\EO(CR)2 Team\World Environment Day (WED)\WED 2013\Public Event\Gimmick\Graphics of Big Waster\Mascot_4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956376" y="5561516"/>
              <a:ext cx="1007472" cy="1467884"/>
            </a:xfrm>
            <a:prstGeom prst="rect">
              <a:avLst/>
            </a:prstGeom>
            <a:noFill/>
          </p:spPr>
        </p:pic>
        <p:sp>
          <p:nvSpPr>
            <p:cNvPr id="15" name="文字方塊 14"/>
            <p:cNvSpPr txBox="1"/>
            <p:nvPr/>
          </p:nvSpPr>
          <p:spPr>
            <a:xfrm>
              <a:off x="216024" y="476672"/>
              <a:ext cx="8964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TW" altLang="en-US" sz="28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資料來源</a:t>
              </a:r>
              <a:endParaRPr lang="zh-TW" altLang="en-US" sz="28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6" name="內容版面配置區 2"/>
            <p:cNvSpPr txBox="1">
              <a:spLocks/>
            </p:cNvSpPr>
            <p:nvPr/>
          </p:nvSpPr>
          <p:spPr>
            <a:xfrm>
              <a:off x="3923928" y="6525344"/>
              <a:ext cx="4320480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lvl="0" indent="-342900">
                <a:spcBef>
                  <a:spcPct val="20000"/>
                </a:spcBef>
                <a:defRPr/>
              </a:pP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「咪嘥嘢校園」</a:t>
              </a:r>
              <a:r>
                <a:rPr lang="zh-TW" altLang="en-US" sz="1200" b="1" dirty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中學</a:t>
              </a: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教材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 課程五  </a:t>
              </a:r>
              <a:r>
                <a:rPr kumimoji="0" lang="en-US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如何透過自身減少剩食</a:t>
              </a:r>
              <a:endPara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標題 1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4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探討可行的處理廚餘方法</a:t>
            </a:r>
            <a:endParaRPr lang="zh-TW" alt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zh-TW" altLang="en-US" b="1" dirty="0" smtClean="0">
                <a:solidFill>
                  <a:srgbClr val="414141"/>
                </a:solidFill>
                <a:latin typeface="微軟正黑體" pitchFamily="34" charset="-120"/>
                <a:ea typeface="微軟正黑體" pitchFamily="34" charset="-120"/>
              </a:rPr>
              <a:t>以某一學校小食部為例</a:t>
            </a:r>
          </a:p>
          <a:p>
            <a:endParaRPr lang="zh-TW" altLang="en-US" dirty="0"/>
          </a:p>
        </p:txBody>
      </p:sp>
      <p:sp>
        <p:nvSpPr>
          <p:cNvPr id="16" name="投影片編號版面配置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468B3-EAB2-44D5-9B97-6B5365111AAD}" type="slidenum">
              <a:rPr lang="zh-TW" altLang="en-US" smtClean="0"/>
              <a:pPr/>
              <a:t>2</a:t>
            </a:fld>
            <a:endParaRPr lang="zh-TW" altLang="en-US" dirty="0"/>
          </a:p>
        </p:txBody>
      </p:sp>
      <p:grpSp>
        <p:nvGrpSpPr>
          <p:cNvPr id="2" name="群組 1"/>
          <p:cNvGrpSpPr/>
          <p:nvPr/>
        </p:nvGrpSpPr>
        <p:grpSpPr>
          <a:xfrm>
            <a:off x="0" y="404664"/>
            <a:ext cx="9144000" cy="6624736"/>
            <a:chOff x="0" y="404664"/>
            <a:chExt cx="9144000" cy="6624736"/>
          </a:xfrm>
        </p:grpSpPr>
        <p:sp>
          <p:nvSpPr>
            <p:cNvPr id="11" name="矩形 10"/>
            <p:cNvSpPr/>
            <p:nvPr/>
          </p:nvSpPr>
          <p:spPr>
            <a:xfrm>
              <a:off x="0" y="404664"/>
              <a:ext cx="9144000" cy="64807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0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2009" y="5955753"/>
              <a:ext cx="852966" cy="929631"/>
            </a:xfrm>
            <a:prstGeom prst="rect">
              <a:avLst/>
            </a:prstGeom>
            <a:noFill/>
          </p:spPr>
        </p:pic>
        <p:pic>
          <p:nvPicPr>
            <p:cNvPr id="21" name="Picture 4" descr="C:\Users\PC33\Desktop\fork_knife_spoon_black_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flipH="1">
              <a:off x="899592" y="6089902"/>
              <a:ext cx="648072" cy="795482"/>
            </a:xfrm>
            <a:prstGeom prst="rect">
              <a:avLst/>
            </a:prstGeom>
            <a:noFill/>
          </p:spPr>
        </p:pic>
        <p:pic>
          <p:nvPicPr>
            <p:cNvPr id="22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630802" y="5877272"/>
              <a:ext cx="924974" cy="1008112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/>
            <p:nvPr/>
          </p:nvSpPr>
          <p:spPr>
            <a:xfrm>
              <a:off x="3347864" y="6777376"/>
              <a:ext cx="5760000" cy="3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627784" y="6015630"/>
              <a:ext cx="792088" cy="863281"/>
            </a:xfrm>
            <a:prstGeom prst="rect">
              <a:avLst/>
            </a:prstGeom>
            <a:noFill/>
          </p:spPr>
        </p:pic>
        <p:pic>
          <p:nvPicPr>
            <p:cNvPr id="18" name="Picture 5" descr="Y:\EO(CR)2 Team\World Environment Day (WED)\WED 2013\Public Event\Gimmick\Graphics of Big Waster\Mascot_4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956376" y="5561516"/>
              <a:ext cx="1007472" cy="1467884"/>
            </a:xfrm>
            <a:prstGeom prst="rect">
              <a:avLst/>
            </a:prstGeom>
            <a:noFill/>
          </p:spPr>
        </p:pic>
        <p:sp>
          <p:nvSpPr>
            <p:cNvPr id="12" name="內容版面配置區 2"/>
            <p:cNvSpPr txBox="1">
              <a:spLocks/>
            </p:cNvSpPr>
            <p:nvPr/>
          </p:nvSpPr>
          <p:spPr>
            <a:xfrm>
              <a:off x="3923928" y="6525344"/>
              <a:ext cx="4320480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lvl="0" indent="-342900">
                <a:spcBef>
                  <a:spcPct val="20000"/>
                </a:spcBef>
                <a:defRPr/>
              </a:pP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「咪嘥嘢校園」</a:t>
              </a:r>
              <a:r>
                <a:rPr lang="zh-TW" altLang="en-US" sz="1200" b="1" dirty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中學</a:t>
              </a: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教材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 課程五  </a:t>
              </a:r>
              <a:r>
                <a:rPr kumimoji="0" lang="en-US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如何透過自身減少剩食</a:t>
              </a:r>
              <a:endPara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</a:endParaRPr>
            </a:p>
          </p:txBody>
        </p:sp>
      </p:grpSp>
      <p:sp>
        <p:nvSpPr>
          <p:cNvPr id="25" name="投影片編號版面配置區 12"/>
          <p:cNvSpPr txBox="1">
            <a:spLocks/>
          </p:cNvSpPr>
          <p:nvPr/>
        </p:nvSpPr>
        <p:spPr>
          <a:xfrm>
            <a:off x="8666112" y="6453336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7468B3-EAB2-44D5-9B97-6B5365111AAD}" type="slidenum">
              <a:rPr lang="zh-TW" altLang="en-US" smtClean="0"/>
              <a:pPr/>
              <a:t>2</a:t>
            </a:fld>
            <a:endParaRPr lang="zh-TW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投影片編號版面配置區 12"/>
          <p:cNvSpPr>
            <a:spLocks noGrp="1"/>
          </p:cNvSpPr>
          <p:nvPr>
            <p:ph type="sldNum" sz="quarter" idx="12"/>
          </p:nvPr>
        </p:nvSpPr>
        <p:spPr>
          <a:xfrm>
            <a:off x="8666112" y="6453336"/>
            <a:ext cx="370384" cy="365125"/>
          </a:xfrm>
        </p:spPr>
        <p:txBody>
          <a:bodyPr/>
          <a:lstStyle/>
          <a:p>
            <a:fld id="{727468B3-EAB2-44D5-9B97-6B5365111AAD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p:sp>
        <p:nvSpPr>
          <p:cNvPr id="32" name="Shape 57"/>
          <p:cNvSpPr/>
          <p:nvPr/>
        </p:nvSpPr>
        <p:spPr>
          <a:xfrm flipV="1">
            <a:off x="2436514" y="5229201"/>
            <a:ext cx="1055366" cy="5984"/>
          </a:xfrm>
          <a:prstGeom prst="line">
            <a:avLst/>
          </a:prstGeom>
          <a:noFill/>
          <a:ln w="152400" cap="flat">
            <a:solidFill>
              <a:srgbClr val="414141"/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/>
            </a:pPr>
            <a:endParaRPr sz="1600"/>
          </a:p>
        </p:txBody>
      </p:sp>
      <p:grpSp>
        <p:nvGrpSpPr>
          <p:cNvPr id="7" name="群組 6"/>
          <p:cNvGrpSpPr/>
          <p:nvPr/>
        </p:nvGrpSpPr>
        <p:grpSpPr>
          <a:xfrm>
            <a:off x="3479642" y="1268760"/>
            <a:ext cx="2184716" cy="4664282"/>
            <a:chOff x="3479642" y="1268760"/>
            <a:chExt cx="2184716" cy="4664282"/>
          </a:xfrm>
        </p:grpSpPr>
        <p:pic>
          <p:nvPicPr>
            <p:cNvPr id="19" name="pasted-image.tif"/>
            <p:cNvPicPr/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3731133" y="4213697"/>
              <a:ext cx="1681735" cy="171934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" name="Shape 55"/>
            <p:cNvSpPr/>
            <p:nvPr/>
          </p:nvSpPr>
          <p:spPr>
            <a:xfrm>
              <a:off x="3479642" y="2853179"/>
              <a:ext cx="2184716" cy="873266"/>
            </a:xfrm>
            <a:prstGeom prst="roundRect">
              <a:avLst>
                <a:gd name="adj" fmla="val 12114"/>
              </a:avLst>
            </a:prstGeom>
            <a:ln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800" tIns="50800" rIns="50800" bIns="50800" numCol="1" anchor="t">
              <a:no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 err="1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份量調校</a:t>
              </a:r>
              <a:endParaRPr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marL="300213" lvl="0" indent="-300213">
                <a:buSzPct val="75000"/>
                <a:buChar char="•"/>
                <a:defRPr sz="1800">
                  <a:solidFill>
                    <a:srgbClr val="000000"/>
                  </a:solidFill>
                </a:defRPr>
              </a:pPr>
              <a:r>
                <a:rPr lang="zh-TW" altLang="en-US" sz="16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避免</a:t>
              </a:r>
              <a:r>
                <a:rPr sz="1600" b="1" dirty="0" err="1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份量過剩</a:t>
              </a:r>
              <a:endParaRPr sz="1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1" name="Shape 56"/>
            <p:cNvSpPr/>
            <p:nvPr/>
          </p:nvSpPr>
          <p:spPr>
            <a:xfrm>
              <a:off x="3731531" y="5085184"/>
              <a:ext cx="1680938" cy="299389"/>
            </a:xfrm>
            <a:prstGeom prst="roundRect">
              <a:avLst>
                <a:gd name="adj" fmla="val 26766"/>
              </a:avLst>
            </a:prstGeom>
            <a:ln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>
              <a:lvl1pPr>
                <a:defRPr sz="3100">
                  <a:solidFill>
                    <a:srgbClr val="FFFFFF"/>
                  </a:solidFill>
                  <a:effectLst>
                    <a:outerShdw blurRad="25400" dist="33948" dir="2700000" rotWithShape="0">
                      <a:srgbClr val="3B3936"/>
                    </a:outerShdw>
                  </a:effectLst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  <a:effectLst/>
                </a:defRPr>
              </a:pPr>
              <a:r>
                <a:rPr sz="18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itchFamily="34" charset="-120"/>
                  <a:ea typeface="微軟正黑體" pitchFamily="34" charset="-120"/>
                </a:rPr>
                <a:t>準備</a:t>
              </a:r>
              <a:r>
                <a:rPr lang="zh-TW" altLang="en-US" sz="1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itchFamily="34" charset="-120"/>
                  <a:ea typeface="微軟正黑體" pitchFamily="34" charset="-120"/>
                </a:rPr>
                <a:t>食物</a:t>
              </a:r>
              <a:r>
                <a:rPr sz="18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itchFamily="34" charset="-120"/>
                  <a:ea typeface="微軟正黑體" pitchFamily="34" charset="-120"/>
                </a:rPr>
                <a:t>過程</a:t>
              </a:r>
              <a:endParaRPr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6" name="Shape 61"/>
            <p:cNvSpPr/>
            <p:nvPr/>
          </p:nvSpPr>
          <p:spPr>
            <a:xfrm>
              <a:off x="3479642" y="1489507"/>
              <a:ext cx="2184716" cy="864904"/>
            </a:xfrm>
            <a:prstGeom prst="roundRect">
              <a:avLst>
                <a:gd name="adj" fmla="val 12114"/>
              </a:avLst>
            </a:prstGeom>
            <a:ln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pPr marL="92075" lvl="0">
                <a:defRPr sz="1800">
                  <a:solidFill>
                    <a:srgbClr val="000000"/>
                  </a:solidFill>
                </a:defRPr>
              </a:pPr>
              <a:r>
                <a:rPr sz="2000" b="1" dirty="0" err="1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生產計劃</a:t>
              </a:r>
              <a:endParaRPr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marL="300038" lvl="0" indent="-207963">
                <a:buSzPct val="75000"/>
                <a:buChar char="•"/>
                <a:defRPr sz="1800">
                  <a:solidFill>
                    <a:srgbClr val="000000"/>
                  </a:solidFill>
                </a:defRPr>
              </a:pPr>
              <a:r>
                <a:rPr lang="zh-TW" altLang="en-US" sz="16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按</a:t>
              </a:r>
              <a:r>
                <a:rPr sz="1600" b="1" dirty="0" err="1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量預備食材</a:t>
              </a:r>
              <a:endParaRPr sz="1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marL="300038" lvl="0" indent="-207963">
                <a:buSzPct val="75000"/>
                <a:buChar char="•"/>
                <a:defRPr sz="1800">
                  <a:solidFill>
                    <a:srgbClr val="000000"/>
                  </a:solidFill>
                </a:defRPr>
              </a:pPr>
              <a:r>
                <a:rPr sz="1600" b="1" dirty="0" err="1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清楚預測需求變化</a:t>
              </a:r>
              <a:endParaRPr sz="1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42" name="Shape 69"/>
            <p:cNvSpPr/>
            <p:nvPr/>
          </p:nvSpPr>
          <p:spPr>
            <a:xfrm>
              <a:off x="3503877" y="1268760"/>
              <a:ext cx="134011" cy="1918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4100">
                  <a:latin typeface="Rockwell Extra Bold"/>
                  <a:ea typeface="Rockwell Extra Bold"/>
                  <a:cs typeface="Rockwell Extra Bold"/>
                  <a:sym typeface="Rockwell Extra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600" dirty="0">
                  <a:solidFill>
                    <a:srgbClr val="414141"/>
                  </a:solidFill>
                </a:rPr>
                <a:t>3</a:t>
              </a:r>
            </a:p>
          </p:txBody>
        </p:sp>
        <p:sp>
          <p:nvSpPr>
            <p:cNvPr id="43" name="Shape 70"/>
            <p:cNvSpPr/>
            <p:nvPr/>
          </p:nvSpPr>
          <p:spPr>
            <a:xfrm>
              <a:off x="3503877" y="2639715"/>
              <a:ext cx="134011" cy="1918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4100">
                  <a:latin typeface="Rockwell Extra Bold"/>
                  <a:ea typeface="Rockwell Extra Bold"/>
                  <a:cs typeface="Rockwell Extra Bold"/>
                  <a:sym typeface="Rockwell Extra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600">
                  <a:solidFill>
                    <a:srgbClr val="414141"/>
                  </a:solidFill>
                </a:rPr>
                <a:t>4</a:t>
              </a:r>
            </a:p>
          </p:txBody>
        </p:sp>
        <p:sp>
          <p:nvSpPr>
            <p:cNvPr id="47" name="Shape 52"/>
            <p:cNvSpPr/>
            <p:nvPr/>
          </p:nvSpPr>
          <p:spPr>
            <a:xfrm>
              <a:off x="4572000" y="2441957"/>
              <a:ext cx="1" cy="391443"/>
            </a:xfrm>
            <a:prstGeom prst="line">
              <a:avLst/>
            </a:prstGeom>
            <a:noFill/>
            <a:ln w="50800" cap="flat">
              <a:solidFill>
                <a:srgbClr val="0070C0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1600"/>
            </a:p>
          </p:txBody>
        </p:sp>
        <p:sp>
          <p:nvSpPr>
            <p:cNvPr id="48" name="Shape 53"/>
            <p:cNvSpPr/>
            <p:nvPr/>
          </p:nvSpPr>
          <p:spPr>
            <a:xfrm>
              <a:off x="4572000" y="3783845"/>
              <a:ext cx="1" cy="391444"/>
            </a:xfrm>
            <a:prstGeom prst="line">
              <a:avLst/>
            </a:prstGeom>
            <a:noFill/>
            <a:ln w="50800" cap="flat">
              <a:solidFill>
                <a:srgbClr val="0070C0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1600"/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467544" y="1268760"/>
            <a:ext cx="2115094" cy="4664282"/>
            <a:chOff x="467544" y="1268760"/>
            <a:chExt cx="2115094" cy="4664282"/>
          </a:xfrm>
        </p:grpSpPr>
        <p:sp>
          <p:nvSpPr>
            <p:cNvPr id="15" name="Shape 47"/>
            <p:cNvSpPr/>
            <p:nvPr/>
          </p:nvSpPr>
          <p:spPr>
            <a:xfrm>
              <a:off x="467545" y="1489507"/>
              <a:ext cx="2115093" cy="880442"/>
            </a:xfrm>
            <a:prstGeom prst="roundRect">
              <a:avLst/>
            </a:prstGeom>
            <a:ln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pPr marL="92075" lvl="0">
                <a:defRPr sz="1800">
                  <a:solidFill>
                    <a:srgbClr val="000000"/>
                  </a:solidFill>
                </a:defRPr>
              </a:pPr>
              <a:r>
                <a:rPr sz="2000" b="1" dirty="0" err="1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採購</a:t>
              </a:r>
              <a:endParaRPr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marL="300038" lvl="0" indent="-207963">
                <a:buSzPct val="75000"/>
                <a:buChar char="•"/>
                <a:defRPr sz="1800">
                  <a:solidFill>
                    <a:srgbClr val="000000"/>
                  </a:solidFill>
                </a:defRPr>
              </a:pPr>
              <a:r>
                <a:rPr sz="1600" b="1" dirty="0" err="1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減少浪費</a:t>
              </a:r>
              <a:endParaRPr sz="1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pic>
          <p:nvPicPr>
            <p:cNvPr id="17" name="pasted-image.tif"/>
            <p:cNvPicPr/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684224" y="4213697"/>
              <a:ext cx="1681735" cy="171934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" name="Shape 51"/>
            <p:cNvSpPr/>
            <p:nvPr/>
          </p:nvSpPr>
          <p:spPr>
            <a:xfrm>
              <a:off x="467544" y="2853179"/>
              <a:ext cx="2115094" cy="873266"/>
            </a:xfrm>
            <a:prstGeom prst="roundRect">
              <a:avLst/>
            </a:prstGeom>
            <a:ln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pPr marL="92075" lvl="0">
                <a:defRPr sz="1800">
                  <a:solidFill>
                    <a:srgbClr val="000000"/>
                  </a:solidFill>
                </a:defRPr>
              </a:pPr>
              <a:r>
                <a:rPr sz="2000" b="1" dirty="0" err="1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儲存</a:t>
              </a:r>
              <a:endParaRPr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marL="300038" lvl="0" indent="-207963">
                <a:buSzPct val="75000"/>
                <a:buChar char="•"/>
                <a:defRPr sz="1800">
                  <a:solidFill>
                    <a:srgbClr val="000000"/>
                  </a:solidFill>
                </a:defRPr>
              </a:pPr>
              <a:r>
                <a:rPr sz="1600" b="1" dirty="0" err="1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保持良好儲存空間</a:t>
              </a:r>
              <a:endParaRPr sz="1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marL="300038" lvl="0" indent="-207963">
                <a:buSzPct val="75000"/>
                <a:buChar char="•"/>
                <a:defRPr sz="1800">
                  <a:solidFill>
                    <a:srgbClr val="000000"/>
                  </a:solidFill>
                </a:defRPr>
              </a:pPr>
              <a:r>
                <a:rPr sz="1600" b="1" dirty="0" err="1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定期檢查食材期限</a:t>
              </a:r>
              <a:endParaRPr sz="1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7" name="Shape 52"/>
            <p:cNvSpPr/>
            <p:nvPr/>
          </p:nvSpPr>
          <p:spPr>
            <a:xfrm>
              <a:off x="1525091" y="2441957"/>
              <a:ext cx="1" cy="391443"/>
            </a:xfrm>
            <a:prstGeom prst="line">
              <a:avLst/>
            </a:prstGeom>
            <a:noFill/>
            <a:ln w="50800" cap="flat">
              <a:solidFill>
                <a:srgbClr val="D93E2B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1600"/>
            </a:p>
          </p:txBody>
        </p:sp>
        <p:sp>
          <p:nvSpPr>
            <p:cNvPr id="28" name="Shape 53"/>
            <p:cNvSpPr/>
            <p:nvPr/>
          </p:nvSpPr>
          <p:spPr>
            <a:xfrm>
              <a:off x="1525091" y="3783845"/>
              <a:ext cx="1" cy="391444"/>
            </a:xfrm>
            <a:prstGeom prst="line">
              <a:avLst/>
            </a:prstGeom>
            <a:noFill/>
            <a:ln w="50800" cap="flat">
              <a:solidFill>
                <a:srgbClr val="D93E2B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1600"/>
            </a:p>
          </p:txBody>
        </p:sp>
        <p:sp>
          <p:nvSpPr>
            <p:cNvPr id="40" name="Shape 67"/>
            <p:cNvSpPr/>
            <p:nvPr/>
          </p:nvSpPr>
          <p:spPr>
            <a:xfrm>
              <a:off x="467544" y="1268760"/>
              <a:ext cx="134011" cy="1918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4100">
                  <a:latin typeface="Rockwell Extra Bold"/>
                  <a:ea typeface="Rockwell Extra Bold"/>
                  <a:cs typeface="Rockwell Extra Bold"/>
                  <a:sym typeface="Rockwell Extra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600" dirty="0">
                  <a:solidFill>
                    <a:srgbClr val="414141"/>
                  </a:solidFill>
                </a:rPr>
                <a:t>1</a:t>
              </a:r>
            </a:p>
          </p:txBody>
        </p:sp>
        <p:sp>
          <p:nvSpPr>
            <p:cNvPr id="41" name="Shape 68"/>
            <p:cNvSpPr/>
            <p:nvPr/>
          </p:nvSpPr>
          <p:spPr>
            <a:xfrm>
              <a:off x="467544" y="2639715"/>
              <a:ext cx="134011" cy="1918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4100">
                  <a:latin typeface="Rockwell Extra Bold"/>
                  <a:ea typeface="Rockwell Extra Bold"/>
                  <a:cs typeface="Rockwell Extra Bold"/>
                  <a:sym typeface="Rockwell Extra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600" dirty="0">
                  <a:solidFill>
                    <a:srgbClr val="414141"/>
                  </a:solidFill>
                </a:rPr>
                <a:t>2</a:t>
              </a:r>
            </a:p>
          </p:txBody>
        </p:sp>
        <p:sp>
          <p:nvSpPr>
            <p:cNvPr id="51" name="文字方塊 50"/>
            <p:cNvSpPr txBox="1"/>
            <p:nvPr/>
          </p:nvSpPr>
          <p:spPr>
            <a:xfrm>
              <a:off x="949027" y="5090862"/>
              <a:ext cx="1152128" cy="288032"/>
            </a:xfrm>
            <a:prstGeom prst="round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pPr algn="ctr">
                <a:defRPr sz="1800">
                  <a:solidFill>
                    <a:srgbClr val="000000"/>
                  </a:solidFill>
                </a:defRPr>
              </a:pPr>
              <a:r>
                <a:rPr lang="zh-TW" altLang="en-US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itchFamily="34" charset="-120"/>
                  <a:ea typeface="微軟正黑體" pitchFamily="34" charset="-120"/>
                </a:rPr>
                <a:t>源頭減廢</a:t>
              </a:r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6516216" y="1190277"/>
            <a:ext cx="2197272" cy="4742765"/>
            <a:chOff x="6516216" y="1190277"/>
            <a:chExt cx="2197272" cy="4742765"/>
          </a:xfrm>
        </p:grpSpPr>
        <p:pic>
          <p:nvPicPr>
            <p:cNvPr id="25" name="pasted-image.tif"/>
            <p:cNvPicPr/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6773985" y="4213697"/>
              <a:ext cx="1681735" cy="171934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" name="Shape 59"/>
            <p:cNvSpPr/>
            <p:nvPr/>
          </p:nvSpPr>
          <p:spPr>
            <a:xfrm>
              <a:off x="6516216" y="1489507"/>
              <a:ext cx="2197272" cy="88044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lIns="50800" tIns="50800" rIns="50800" bIns="50800" numCol="1" anchor="t">
              <a:no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 err="1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點菜提醒</a:t>
              </a:r>
              <a:endParaRPr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marL="173038" lvl="0" indent="-173038">
                <a:buSzPct val="75000"/>
                <a:buChar char="•"/>
                <a:defRPr sz="1800">
                  <a:solidFill>
                    <a:srgbClr val="000000"/>
                  </a:solidFill>
                </a:defRPr>
              </a:pPr>
              <a:r>
                <a:rPr sz="1600" b="1" dirty="0" err="1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提醒</a:t>
              </a:r>
              <a:r>
                <a:rPr lang="zh-TW" altLang="en-US" sz="16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同學按量點菜</a:t>
              </a:r>
              <a:endParaRPr sz="1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5" name="Shape 60"/>
            <p:cNvSpPr/>
            <p:nvPr/>
          </p:nvSpPr>
          <p:spPr>
            <a:xfrm>
              <a:off x="6534732" y="2853179"/>
              <a:ext cx="2160240" cy="87326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 err="1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棄置</a:t>
              </a:r>
              <a:endParaRPr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marL="173038" lvl="0" indent="-173038">
                <a:buSzPct val="75000"/>
                <a:buChar char="•"/>
                <a:defRPr sz="1800">
                  <a:solidFill>
                    <a:srgbClr val="000000"/>
                  </a:solidFill>
                </a:defRPr>
              </a:pPr>
              <a:r>
                <a:rPr sz="1600" b="1" dirty="0" err="1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不可回收及可回收的廚餘分開棄置</a:t>
              </a:r>
              <a:endParaRPr sz="1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44" name="Shape 71"/>
            <p:cNvSpPr/>
            <p:nvPr/>
          </p:nvSpPr>
          <p:spPr>
            <a:xfrm>
              <a:off x="6533402" y="1190277"/>
              <a:ext cx="243656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4100">
                  <a:latin typeface="Rockwell Extra Bold"/>
                  <a:ea typeface="Rockwell Extra Bold"/>
                  <a:cs typeface="Rockwell Extra Bold"/>
                  <a:sym typeface="Rockwell Extra Bold"/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sz="1600" dirty="0">
                  <a:solidFill>
                    <a:srgbClr val="414141"/>
                  </a:solidFill>
                </a:rPr>
                <a:t>5</a:t>
              </a:r>
            </a:p>
          </p:txBody>
        </p:sp>
        <p:sp>
          <p:nvSpPr>
            <p:cNvPr id="45" name="Shape 72"/>
            <p:cNvSpPr/>
            <p:nvPr/>
          </p:nvSpPr>
          <p:spPr>
            <a:xfrm>
              <a:off x="6560592" y="2561232"/>
              <a:ext cx="243656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4100">
                  <a:latin typeface="Rockwell Extra Bold"/>
                  <a:ea typeface="Rockwell Extra Bold"/>
                  <a:cs typeface="Rockwell Extra Bold"/>
                  <a:sym typeface="Rockwell Extra Bold"/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sz="1600" dirty="0">
                  <a:solidFill>
                    <a:srgbClr val="414141"/>
                  </a:solidFill>
                </a:rPr>
                <a:t>6</a:t>
              </a:r>
            </a:p>
          </p:txBody>
        </p:sp>
        <p:sp>
          <p:nvSpPr>
            <p:cNvPr id="46" name="Shape 73"/>
            <p:cNvSpPr/>
            <p:nvPr/>
          </p:nvSpPr>
          <p:spPr>
            <a:xfrm>
              <a:off x="6817913" y="5085184"/>
              <a:ext cx="1593878" cy="29938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lIns="50800" tIns="50800" rIns="50800" bIns="50800" numCol="1" anchor="ctr">
              <a:noAutofit/>
            </a:bodyPr>
            <a:lstStyle>
              <a:lvl1pPr>
                <a:defRPr sz="3200">
                  <a:solidFill>
                    <a:srgbClr val="FFFFFF"/>
                  </a:solidFill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TW" altLang="en-US" sz="1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itchFamily="34" charset="-120"/>
                  <a:ea typeface="微軟正黑體" pitchFamily="34" charset="-120"/>
                </a:rPr>
                <a:t>減少棄置</a:t>
              </a:r>
              <a:r>
                <a:rPr sz="18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itchFamily="34" charset="-120"/>
                  <a:ea typeface="微軟正黑體" pitchFamily="34" charset="-120"/>
                </a:rPr>
                <a:t>廚餘</a:t>
              </a:r>
              <a:endParaRPr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52" name="Shape 52"/>
            <p:cNvSpPr/>
            <p:nvPr/>
          </p:nvSpPr>
          <p:spPr>
            <a:xfrm>
              <a:off x="7614852" y="2441957"/>
              <a:ext cx="1" cy="391443"/>
            </a:xfrm>
            <a:prstGeom prst="line">
              <a:avLst/>
            </a:prstGeom>
            <a:noFill/>
            <a:ln w="50800" cap="flat">
              <a:solidFill>
                <a:schemeClr val="accent6">
                  <a:lumMod val="7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1600"/>
            </a:p>
          </p:txBody>
        </p:sp>
        <p:sp>
          <p:nvSpPr>
            <p:cNvPr id="53" name="Shape 53"/>
            <p:cNvSpPr/>
            <p:nvPr/>
          </p:nvSpPr>
          <p:spPr>
            <a:xfrm>
              <a:off x="7614852" y="3783845"/>
              <a:ext cx="1" cy="391444"/>
            </a:xfrm>
            <a:prstGeom prst="line">
              <a:avLst/>
            </a:prstGeom>
            <a:noFill/>
            <a:ln w="50800" cap="flat">
              <a:solidFill>
                <a:schemeClr val="accent6">
                  <a:lumMod val="7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1600"/>
            </a:p>
          </p:txBody>
        </p:sp>
      </p:grpSp>
      <p:sp>
        <p:nvSpPr>
          <p:cNvPr id="39" name="Shape 57"/>
          <p:cNvSpPr/>
          <p:nvPr/>
        </p:nvSpPr>
        <p:spPr>
          <a:xfrm flipV="1">
            <a:off x="5604866" y="5229200"/>
            <a:ext cx="1055366" cy="5984"/>
          </a:xfrm>
          <a:prstGeom prst="line">
            <a:avLst/>
          </a:prstGeom>
          <a:noFill/>
          <a:ln w="152400" cap="flat">
            <a:solidFill>
              <a:srgbClr val="414141"/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/>
            </a:pPr>
            <a:endParaRPr sz="1600"/>
          </a:p>
        </p:txBody>
      </p:sp>
      <p:grpSp>
        <p:nvGrpSpPr>
          <p:cNvPr id="3" name="群組 2"/>
          <p:cNvGrpSpPr/>
          <p:nvPr/>
        </p:nvGrpSpPr>
        <p:grpSpPr>
          <a:xfrm>
            <a:off x="0" y="404664"/>
            <a:ext cx="9180512" cy="6624736"/>
            <a:chOff x="0" y="404664"/>
            <a:chExt cx="9180512" cy="6624736"/>
          </a:xfrm>
        </p:grpSpPr>
        <p:sp>
          <p:nvSpPr>
            <p:cNvPr id="11" name="矩形 10"/>
            <p:cNvSpPr/>
            <p:nvPr/>
          </p:nvSpPr>
          <p:spPr>
            <a:xfrm>
              <a:off x="0" y="404664"/>
              <a:ext cx="9144000" cy="64807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pic>
          <p:nvPicPr>
            <p:cNvPr id="20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2009" y="5955753"/>
              <a:ext cx="852966" cy="929631"/>
            </a:xfrm>
            <a:prstGeom prst="rect">
              <a:avLst/>
            </a:prstGeom>
            <a:noFill/>
          </p:spPr>
        </p:pic>
        <p:pic>
          <p:nvPicPr>
            <p:cNvPr id="21" name="Picture 4" descr="C:\Users\PC33\Desktop\fork_knife_spoon_black_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flipH="1">
              <a:off x="899592" y="6089902"/>
              <a:ext cx="648072" cy="795482"/>
            </a:xfrm>
            <a:prstGeom prst="rect">
              <a:avLst/>
            </a:prstGeom>
            <a:noFill/>
          </p:spPr>
        </p:pic>
        <p:pic>
          <p:nvPicPr>
            <p:cNvPr id="22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630802" y="5877272"/>
              <a:ext cx="924974" cy="1008112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/>
            <p:nvPr/>
          </p:nvSpPr>
          <p:spPr>
            <a:xfrm>
              <a:off x="3347864" y="6777376"/>
              <a:ext cx="5760000" cy="3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627784" y="6015630"/>
              <a:ext cx="792088" cy="863281"/>
            </a:xfrm>
            <a:prstGeom prst="rect">
              <a:avLst/>
            </a:prstGeom>
            <a:noFill/>
          </p:spPr>
        </p:pic>
        <p:pic>
          <p:nvPicPr>
            <p:cNvPr id="18" name="Picture 5" descr="Y:\EO(CR)2 Team\World Environment Day (WED)\WED 2013\Public Event\Gimmick\Graphics of Big Waster\Mascot_4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956376" y="5561516"/>
              <a:ext cx="1007472" cy="1467884"/>
            </a:xfrm>
            <a:prstGeom prst="rect">
              <a:avLst/>
            </a:prstGeom>
            <a:noFill/>
          </p:spPr>
        </p:pic>
        <p:sp>
          <p:nvSpPr>
            <p:cNvPr id="13" name="文字方塊 12"/>
            <p:cNvSpPr txBox="1"/>
            <p:nvPr/>
          </p:nvSpPr>
          <p:spPr>
            <a:xfrm>
              <a:off x="216024" y="476672"/>
              <a:ext cx="8964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減少廚餘流程表</a:t>
              </a:r>
              <a:endParaRPr lang="zh-TW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49" name="內容版面配置區 2"/>
            <p:cNvSpPr txBox="1">
              <a:spLocks/>
            </p:cNvSpPr>
            <p:nvPr/>
          </p:nvSpPr>
          <p:spPr>
            <a:xfrm>
              <a:off x="3923928" y="6525344"/>
              <a:ext cx="4320480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lvl="0" indent="-342900">
                <a:spcBef>
                  <a:spcPct val="20000"/>
                </a:spcBef>
                <a:defRPr/>
              </a:pP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「咪嘥嘢校園」</a:t>
              </a:r>
              <a:r>
                <a:rPr lang="zh-TW" altLang="en-US" sz="1200" b="1" dirty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中學</a:t>
              </a: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教材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 課程五  </a:t>
              </a:r>
              <a:r>
                <a:rPr kumimoji="0" lang="en-US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如何透過自身減少剩食</a:t>
              </a:r>
              <a:endPara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投影片編號版面配置區 12"/>
          <p:cNvSpPr>
            <a:spLocks noGrp="1"/>
          </p:cNvSpPr>
          <p:nvPr>
            <p:ph type="sldNum" sz="quarter" idx="12"/>
          </p:nvPr>
        </p:nvSpPr>
        <p:spPr>
          <a:xfrm>
            <a:off x="8666112" y="6453336"/>
            <a:ext cx="370384" cy="365125"/>
          </a:xfrm>
        </p:spPr>
        <p:txBody>
          <a:bodyPr/>
          <a:lstStyle/>
          <a:p>
            <a:fld id="{727468B3-EAB2-44D5-9B97-6B5365111AAD}" type="slidenum">
              <a:rPr lang="zh-TW" altLang="en-US" smtClean="0"/>
              <a:pPr/>
              <a:t>4</a:t>
            </a:fld>
            <a:endParaRPr lang="zh-TW" altLang="en-US" dirty="0"/>
          </a:p>
        </p:txBody>
      </p:sp>
      <p:sp>
        <p:nvSpPr>
          <p:cNvPr id="39" name="Shape 78"/>
          <p:cNvSpPr/>
          <p:nvPr/>
        </p:nvSpPr>
        <p:spPr>
          <a:xfrm>
            <a:off x="467544" y="1305731"/>
            <a:ext cx="403244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700">
                <a:solidFill>
                  <a:srgbClr val="87312B"/>
                </a:solidFill>
                <a:latin typeface="Heiti SC Light"/>
                <a:ea typeface="Heiti SC Light"/>
                <a:cs typeface="Heiti SC Light"/>
                <a:sym typeface="Heiti SC Light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TW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不</a:t>
            </a:r>
            <a:r>
              <a:rPr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可</a:t>
            </a:r>
            <a:r>
              <a:rPr lang="zh-TW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避免</a:t>
            </a:r>
            <a:r>
              <a:rPr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的廚餘</a:t>
            </a:r>
            <a:endParaRPr sz="40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9" name="Shape 79"/>
          <p:cNvSpPr/>
          <p:nvPr/>
        </p:nvSpPr>
        <p:spPr>
          <a:xfrm>
            <a:off x="5220072" y="1340768"/>
            <a:ext cx="3528392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700">
                <a:solidFill>
                  <a:srgbClr val="276865"/>
                </a:solidFill>
                <a:latin typeface="Heiti SC Light"/>
                <a:ea typeface="Heiti SC Light"/>
                <a:cs typeface="Heiti SC Light"/>
                <a:sym typeface="Heiti SC Light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sz="4000" b="1" dirty="0" smtClean="0">
                <a:solidFill>
                  <a:schemeClr val="accent4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可</a:t>
            </a:r>
            <a:r>
              <a:rPr lang="zh-TW" altLang="en-US" sz="4000" b="1" dirty="0" smtClean="0">
                <a:solidFill>
                  <a:schemeClr val="accent4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避免</a:t>
            </a:r>
            <a:r>
              <a:rPr sz="4000" b="1" dirty="0" err="1" smtClean="0">
                <a:solidFill>
                  <a:schemeClr val="accent4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的廚餘</a:t>
            </a:r>
            <a:endParaRPr sz="4000" b="1" dirty="0">
              <a:solidFill>
                <a:schemeClr val="accent4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50" name="yui_3_5_1_5_1401777219807_714" descr="http://www.freshvalleypistachios.com/_images/kernals-whol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" r="11462"/>
          <a:stretch>
            <a:fillRect/>
          </a:stretch>
        </p:blipFill>
        <p:spPr bwMode="auto">
          <a:xfrm>
            <a:off x="539552" y="2132856"/>
            <a:ext cx="2016224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2" name="yui_3_5_1_5_1401772943226_533" descr="http://pic3.huitu.com/res/20120715/276_20120715120000560200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0" t="1036" r="24714" b="6503"/>
          <a:stretch/>
        </p:blipFill>
        <p:spPr bwMode="auto">
          <a:xfrm>
            <a:off x="2627784" y="2060848"/>
            <a:ext cx="1872208" cy="1821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3" name="yui_3_5_1_5_1401772865848_505" descr="http://hk.apple.nextmedia.com/images/apple-photos/apple_sub/20111022/large/22ft4pzok.jpg"/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1" b="8681"/>
          <a:stretch/>
        </p:blipFill>
        <p:spPr bwMode="auto">
          <a:xfrm>
            <a:off x="539552" y="4077072"/>
            <a:ext cx="1993429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4" name="yui_3_5_1_5_1401778289018_527" descr="https://farm8.staticflickr.com/7016/6436111497_e699cd34d9.jp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14"/>
          <a:stretch>
            <a:fillRect/>
          </a:stretch>
        </p:blipFill>
        <p:spPr bwMode="auto">
          <a:xfrm>
            <a:off x="2699792" y="4005064"/>
            <a:ext cx="1872208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5" name="Picture 3" descr="C:\Users\park.chan\Dropbox\foodwaste\moldy_bread_answer_1_xlarge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177" y="2204864"/>
            <a:ext cx="2121135" cy="15878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56" name="Picture 4" descr="C:\Users\park.chan\Dropbox\foodwaste\未完成飯菜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861048"/>
            <a:ext cx="2082178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sp>
        <p:nvSpPr>
          <p:cNvPr id="58" name="矩形 57"/>
          <p:cNvSpPr/>
          <p:nvPr/>
        </p:nvSpPr>
        <p:spPr>
          <a:xfrm>
            <a:off x="323528" y="5661248"/>
            <a:ext cx="25971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latinLnBrk="1" hangingPunct="0"/>
            <a:r>
              <a:rPr lang="zh-TW" altLang="en-US" sz="1200" dirty="0">
                <a:solidFill>
                  <a:srgbClr val="323333"/>
                </a:solidFill>
                <a:latin typeface="微軟正黑體" pitchFamily="34" charset="-120"/>
                <a:ea typeface="微軟正黑體" pitchFamily="34" charset="-120"/>
              </a:rPr>
              <a:t>資料</a:t>
            </a:r>
            <a:r>
              <a:rPr lang="zh-TW" altLang="en-US" sz="1200" dirty="0" smtClean="0">
                <a:solidFill>
                  <a:srgbClr val="323333"/>
                </a:solidFill>
                <a:latin typeface="微軟正黑體" pitchFamily="34" charset="-120"/>
                <a:ea typeface="微軟正黑體" pitchFamily="34" charset="-120"/>
              </a:rPr>
              <a:t>來源：</a:t>
            </a:r>
            <a:r>
              <a:rPr lang="en-US" altLang="zh-TW" sz="1200" dirty="0" smtClean="0">
                <a:solidFill>
                  <a:srgbClr val="323333"/>
                </a:solidFill>
                <a:latin typeface="微軟正黑體" pitchFamily="34" charset="-120"/>
                <a:ea typeface="微軟正黑體" pitchFamily="34" charset="-120"/>
              </a:rPr>
              <a:t>Wikimedia Commons</a:t>
            </a:r>
            <a:endParaRPr lang="en-US" altLang="zh-TW" sz="1200" dirty="0">
              <a:solidFill>
                <a:srgbClr val="323333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0" y="404664"/>
            <a:ext cx="9144000" cy="6624736"/>
            <a:chOff x="0" y="404664"/>
            <a:chExt cx="9144000" cy="6624736"/>
          </a:xfrm>
        </p:grpSpPr>
        <p:sp>
          <p:nvSpPr>
            <p:cNvPr id="11" name="矩形 10"/>
            <p:cNvSpPr/>
            <p:nvPr/>
          </p:nvSpPr>
          <p:spPr>
            <a:xfrm>
              <a:off x="0" y="404664"/>
              <a:ext cx="9144000" cy="64807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pic>
          <p:nvPicPr>
            <p:cNvPr id="20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2009" y="5955753"/>
              <a:ext cx="852966" cy="929631"/>
            </a:xfrm>
            <a:prstGeom prst="rect">
              <a:avLst/>
            </a:prstGeom>
            <a:noFill/>
          </p:spPr>
        </p:pic>
        <p:pic>
          <p:nvPicPr>
            <p:cNvPr id="21" name="Picture 4" descr="C:\Users\PC33\Desktop\fork_knife_spoon_black_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flipH="1">
              <a:off x="899592" y="6089902"/>
              <a:ext cx="648072" cy="795482"/>
            </a:xfrm>
            <a:prstGeom prst="rect">
              <a:avLst/>
            </a:prstGeom>
            <a:noFill/>
          </p:spPr>
        </p:pic>
        <p:pic>
          <p:nvPicPr>
            <p:cNvPr id="22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630802" y="5877272"/>
              <a:ext cx="924974" cy="1008112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/>
            <p:nvPr/>
          </p:nvSpPr>
          <p:spPr>
            <a:xfrm>
              <a:off x="3347864" y="6777376"/>
              <a:ext cx="5760000" cy="3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627784" y="6015630"/>
              <a:ext cx="792088" cy="863281"/>
            </a:xfrm>
            <a:prstGeom prst="rect">
              <a:avLst/>
            </a:prstGeom>
            <a:noFill/>
          </p:spPr>
        </p:pic>
        <p:pic>
          <p:nvPicPr>
            <p:cNvPr id="18" name="Picture 5" descr="Y:\EO(CR)2 Team\World Environment Day (WED)\WED 2013\Public Event\Gimmick\Graphics of Big Waster\Mascot_4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956376" y="5561516"/>
              <a:ext cx="1007472" cy="1467884"/>
            </a:xfrm>
            <a:prstGeom prst="rect">
              <a:avLst/>
            </a:prstGeom>
            <a:noFill/>
          </p:spPr>
        </p:pic>
        <p:sp>
          <p:nvSpPr>
            <p:cNvPr id="25" name="內容版面配置區 2"/>
            <p:cNvSpPr txBox="1">
              <a:spLocks/>
            </p:cNvSpPr>
            <p:nvPr/>
          </p:nvSpPr>
          <p:spPr>
            <a:xfrm>
              <a:off x="3923928" y="6525344"/>
              <a:ext cx="4320480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lvl="0" indent="-342900">
                <a:spcBef>
                  <a:spcPct val="20000"/>
                </a:spcBef>
                <a:defRPr/>
              </a:pP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「咪嘥嘢校園」</a:t>
              </a:r>
              <a:r>
                <a:rPr lang="zh-TW" altLang="en-US" sz="1200" b="1" dirty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中學</a:t>
              </a: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教材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 課程五  </a:t>
              </a:r>
              <a:r>
                <a:rPr kumimoji="0" lang="en-US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如何透過自身減少剩食</a:t>
              </a:r>
              <a:endPara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內容版面配置區 25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3229819"/>
          </a:xfrm>
        </p:spPr>
        <p:txBody>
          <a:bodyPr>
            <a:normAutofit/>
          </a:bodyPr>
          <a:lstStyle/>
          <a:p>
            <a:pPr marL="0" indent="0">
              <a:buNone/>
              <a:defRPr sz="1800">
                <a:solidFill>
                  <a:srgbClr val="000000"/>
                </a:solidFill>
              </a:defRPr>
            </a:pPr>
            <a:r>
              <a:rPr lang="zh-TW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地點：</a:t>
            </a: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某學校小</a:t>
            </a:r>
            <a:r>
              <a:rPr lang="zh-TW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食</a:t>
            </a: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部</a:t>
            </a:r>
            <a:endParaRPr lang="en-US" altLang="zh-TW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None/>
              <a:defRPr sz="1800">
                <a:solidFill>
                  <a:srgbClr val="000000"/>
                </a:solidFill>
              </a:defRPr>
            </a:pPr>
            <a:endParaRPr lang="zh-TW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lvl="0" indent="0">
              <a:buNone/>
              <a:defRPr sz="1800">
                <a:solidFill>
                  <a:srgbClr val="000000"/>
                </a:solidFill>
              </a:defRPr>
            </a:pPr>
            <a:r>
              <a:rPr lang="zh-TW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問題：</a:t>
            </a: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沒有減少及處理廚</a:t>
            </a:r>
            <a:r>
              <a:rPr lang="zh-TW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餘的方法，員工亦</a:t>
            </a: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沒有</a:t>
            </a:r>
            <a:endParaRPr lang="en-US" altLang="zh-TW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1076325" lvl="0" indent="0">
              <a:buNone/>
              <a:defRPr sz="1800">
                <a:solidFill>
                  <a:srgbClr val="000000"/>
                </a:solidFill>
              </a:defRPr>
            </a:pP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相關知識</a:t>
            </a:r>
            <a:endParaRPr lang="en-US" altLang="zh-TW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lvl="0" indent="0">
              <a:buNone/>
              <a:defRPr sz="1800">
                <a:solidFill>
                  <a:srgbClr val="000000"/>
                </a:solidFill>
              </a:defRPr>
            </a:pPr>
            <a:endParaRPr lang="zh-TW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None/>
              <a:defRPr sz="1800">
                <a:solidFill>
                  <a:srgbClr val="000000"/>
                </a:solidFill>
              </a:defRPr>
            </a:pPr>
            <a:r>
              <a:rPr lang="zh-TW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目標：希望可以透過不同方法</a:t>
            </a: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，減少及處理廚餘</a:t>
            </a:r>
            <a:endParaRPr lang="zh-TW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投影片編號版面配置區 12"/>
          <p:cNvSpPr>
            <a:spLocks noGrp="1"/>
          </p:cNvSpPr>
          <p:nvPr>
            <p:ph type="sldNum" sz="quarter" idx="12"/>
          </p:nvPr>
        </p:nvSpPr>
        <p:spPr>
          <a:xfrm>
            <a:off x="8666112" y="6453336"/>
            <a:ext cx="370384" cy="365125"/>
          </a:xfrm>
        </p:spPr>
        <p:txBody>
          <a:bodyPr/>
          <a:lstStyle/>
          <a:p>
            <a:fld id="{727468B3-EAB2-44D5-9B97-6B5365111AAD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grpSp>
        <p:nvGrpSpPr>
          <p:cNvPr id="3" name="群組 2"/>
          <p:cNvGrpSpPr/>
          <p:nvPr/>
        </p:nvGrpSpPr>
        <p:grpSpPr>
          <a:xfrm>
            <a:off x="0" y="404664"/>
            <a:ext cx="9180512" cy="6624736"/>
            <a:chOff x="0" y="404664"/>
            <a:chExt cx="9180512" cy="6624736"/>
          </a:xfrm>
        </p:grpSpPr>
        <p:sp>
          <p:nvSpPr>
            <p:cNvPr id="11" name="矩形 10"/>
            <p:cNvSpPr/>
            <p:nvPr/>
          </p:nvSpPr>
          <p:spPr>
            <a:xfrm>
              <a:off x="0" y="404664"/>
              <a:ext cx="9144000" cy="64807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pic>
          <p:nvPicPr>
            <p:cNvPr id="20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2009" y="5955753"/>
              <a:ext cx="852966" cy="929631"/>
            </a:xfrm>
            <a:prstGeom prst="rect">
              <a:avLst/>
            </a:prstGeom>
            <a:noFill/>
          </p:spPr>
        </p:pic>
        <p:pic>
          <p:nvPicPr>
            <p:cNvPr id="21" name="Picture 4" descr="C:\Users\PC33\Desktop\fork_knife_spoon_black_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flipH="1">
              <a:off x="899592" y="6089902"/>
              <a:ext cx="648072" cy="795482"/>
            </a:xfrm>
            <a:prstGeom prst="rect">
              <a:avLst/>
            </a:prstGeom>
            <a:noFill/>
          </p:spPr>
        </p:pic>
        <p:pic>
          <p:nvPicPr>
            <p:cNvPr id="22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630802" y="5877272"/>
              <a:ext cx="924974" cy="1008112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/>
            <p:nvPr/>
          </p:nvSpPr>
          <p:spPr>
            <a:xfrm>
              <a:off x="3347864" y="6777376"/>
              <a:ext cx="5760000" cy="3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627784" y="6015630"/>
              <a:ext cx="792088" cy="863281"/>
            </a:xfrm>
            <a:prstGeom prst="rect">
              <a:avLst/>
            </a:prstGeom>
            <a:noFill/>
          </p:spPr>
        </p:pic>
        <p:pic>
          <p:nvPicPr>
            <p:cNvPr id="18" name="Picture 5" descr="Y:\EO(CR)2 Team\World Environment Day (WED)\WED 2013\Public Event\Gimmick\Graphics of Big Waster\Mascot_4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956376" y="5561516"/>
              <a:ext cx="1007472" cy="1467884"/>
            </a:xfrm>
            <a:prstGeom prst="rect">
              <a:avLst/>
            </a:prstGeom>
            <a:noFill/>
          </p:spPr>
        </p:pic>
        <p:sp>
          <p:nvSpPr>
            <p:cNvPr id="27" name="文字方塊 26"/>
            <p:cNvSpPr txBox="1"/>
            <p:nvPr/>
          </p:nvSpPr>
          <p:spPr>
            <a:xfrm>
              <a:off x="216024" y="476672"/>
              <a:ext cx="8964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個案研究</a:t>
              </a:r>
              <a:endParaRPr lang="zh-TW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5" name="內容版面配置區 2"/>
            <p:cNvSpPr txBox="1">
              <a:spLocks/>
            </p:cNvSpPr>
            <p:nvPr/>
          </p:nvSpPr>
          <p:spPr>
            <a:xfrm>
              <a:off x="3923928" y="6525344"/>
              <a:ext cx="4320480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lvl="0" indent="-342900">
                <a:spcBef>
                  <a:spcPct val="20000"/>
                </a:spcBef>
                <a:defRPr/>
              </a:pP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「咪嘥嘢校園」</a:t>
              </a:r>
              <a:r>
                <a:rPr lang="zh-TW" altLang="en-US" sz="1200" b="1" dirty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中學</a:t>
              </a: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教材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 課程五  </a:t>
              </a:r>
              <a:r>
                <a:rPr kumimoji="0" lang="en-US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如何透過自身減少剩食</a:t>
              </a:r>
              <a:endPara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投影片編號版面配置區 12"/>
          <p:cNvSpPr>
            <a:spLocks noGrp="1"/>
          </p:cNvSpPr>
          <p:nvPr>
            <p:ph type="sldNum" sz="quarter" idx="12"/>
          </p:nvPr>
        </p:nvSpPr>
        <p:spPr>
          <a:xfrm>
            <a:off x="8666112" y="6453336"/>
            <a:ext cx="370384" cy="365125"/>
          </a:xfrm>
        </p:spPr>
        <p:txBody>
          <a:bodyPr/>
          <a:lstStyle/>
          <a:p>
            <a:fld id="{727468B3-EAB2-44D5-9B97-6B5365111AAD}" type="slidenum">
              <a:rPr lang="zh-TW" altLang="en-US" smtClean="0"/>
              <a:pPr/>
              <a:t>6</a:t>
            </a:fld>
            <a:endParaRPr lang="zh-TW" altLang="en-US" dirty="0"/>
          </a:p>
        </p:txBody>
      </p:sp>
      <p:pic>
        <p:nvPicPr>
          <p:cNvPr id="13" name="IMG_0060.jpe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9692" y="1278062"/>
            <a:ext cx="5544616" cy="3735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文字方塊 25"/>
          <p:cNvSpPr txBox="1"/>
          <p:nvPr/>
        </p:nvSpPr>
        <p:spPr>
          <a:xfrm>
            <a:off x="89756" y="5282044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經常</a:t>
            </a:r>
            <a:r>
              <a:rPr lang="zh-TW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剩下</a:t>
            </a: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大量糕點</a:t>
            </a:r>
            <a:r>
              <a:rPr lang="zh-TW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，卻不能留至翌日</a:t>
            </a: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售賣</a:t>
            </a:r>
            <a:endParaRPr lang="zh-TW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0" y="404664"/>
            <a:ext cx="9180512" cy="6624736"/>
            <a:chOff x="0" y="404664"/>
            <a:chExt cx="9180512" cy="6624736"/>
          </a:xfrm>
        </p:grpSpPr>
        <p:sp>
          <p:nvSpPr>
            <p:cNvPr id="11" name="矩形 10"/>
            <p:cNvSpPr/>
            <p:nvPr/>
          </p:nvSpPr>
          <p:spPr>
            <a:xfrm>
              <a:off x="0" y="404664"/>
              <a:ext cx="9144000" cy="64807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pic>
          <p:nvPicPr>
            <p:cNvPr id="20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2009" y="5955753"/>
              <a:ext cx="852966" cy="929631"/>
            </a:xfrm>
            <a:prstGeom prst="rect">
              <a:avLst/>
            </a:prstGeom>
            <a:noFill/>
          </p:spPr>
        </p:pic>
        <p:pic>
          <p:nvPicPr>
            <p:cNvPr id="21" name="Picture 4" descr="C:\Users\PC33\Desktop\fork_knife_spoon_black_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flipH="1">
              <a:off x="899592" y="6089902"/>
              <a:ext cx="648072" cy="795482"/>
            </a:xfrm>
            <a:prstGeom prst="rect">
              <a:avLst/>
            </a:prstGeom>
            <a:noFill/>
          </p:spPr>
        </p:pic>
        <p:pic>
          <p:nvPicPr>
            <p:cNvPr id="22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630802" y="5877272"/>
              <a:ext cx="924974" cy="1008112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/>
            <p:nvPr/>
          </p:nvSpPr>
          <p:spPr>
            <a:xfrm>
              <a:off x="3347864" y="6777376"/>
              <a:ext cx="5760000" cy="3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627784" y="6015630"/>
              <a:ext cx="792088" cy="863281"/>
            </a:xfrm>
            <a:prstGeom prst="rect">
              <a:avLst/>
            </a:prstGeom>
            <a:noFill/>
          </p:spPr>
        </p:pic>
        <p:pic>
          <p:nvPicPr>
            <p:cNvPr id="18" name="Picture 5" descr="Y:\EO(CR)2 Team\World Environment Day (WED)\WED 2013\Public Event\Gimmick\Graphics of Big Waster\Mascot_4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956376" y="5561516"/>
              <a:ext cx="1007472" cy="1467884"/>
            </a:xfrm>
            <a:prstGeom prst="rect">
              <a:avLst/>
            </a:prstGeom>
            <a:noFill/>
          </p:spPr>
        </p:pic>
        <p:sp>
          <p:nvSpPr>
            <p:cNvPr id="15" name="文字方塊 14"/>
            <p:cNvSpPr txBox="1"/>
            <p:nvPr/>
          </p:nvSpPr>
          <p:spPr>
            <a:xfrm>
              <a:off x="216024" y="476672"/>
              <a:ext cx="8964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個案研究</a:t>
              </a:r>
              <a:endParaRPr lang="zh-TW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7" name="內容版面配置區 2"/>
            <p:cNvSpPr txBox="1">
              <a:spLocks/>
            </p:cNvSpPr>
            <p:nvPr/>
          </p:nvSpPr>
          <p:spPr>
            <a:xfrm>
              <a:off x="3923928" y="6525344"/>
              <a:ext cx="4320480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lvl="0" indent="-342900">
                <a:spcBef>
                  <a:spcPct val="20000"/>
                </a:spcBef>
                <a:defRPr/>
              </a:pP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「咪嘥嘢校園」</a:t>
              </a:r>
              <a:r>
                <a:rPr lang="zh-TW" altLang="en-US" sz="1200" b="1" dirty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中學</a:t>
              </a: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教材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 課程五  </a:t>
              </a:r>
              <a:r>
                <a:rPr kumimoji="0" lang="en-US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如何透過自身減少剩食</a:t>
              </a:r>
              <a:endPara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投影片編號版面配置區 12"/>
          <p:cNvSpPr>
            <a:spLocks noGrp="1"/>
          </p:cNvSpPr>
          <p:nvPr>
            <p:ph type="sldNum" sz="quarter" idx="12"/>
          </p:nvPr>
        </p:nvSpPr>
        <p:spPr>
          <a:xfrm>
            <a:off x="8666112" y="6453336"/>
            <a:ext cx="370384" cy="365125"/>
          </a:xfrm>
        </p:spPr>
        <p:txBody>
          <a:bodyPr/>
          <a:lstStyle/>
          <a:p>
            <a:fld id="{727468B3-EAB2-44D5-9B97-6B5365111AAD}" type="slidenum">
              <a:rPr lang="zh-TW" altLang="en-US" smtClean="0"/>
              <a:pPr/>
              <a:t>7</a:t>
            </a:fld>
            <a:endParaRPr lang="zh-TW" altLang="en-US" dirty="0"/>
          </a:p>
        </p:txBody>
      </p:sp>
      <p:pic>
        <p:nvPicPr>
          <p:cNvPr id="14" name="IMG_0059.png"/>
          <p:cNvPicPr/>
          <p:nvPr/>
        </p:nvPicPr>
        <p:blipFill>
          <a:blip r:embed="rId2" cstate="print">
            <a:extLst/>
          </a:blip>
          <a:srcRect b="22588"/>
          <a:stretch>
            <a:fillRect/>
          </a:stretch>
        </p:blipFill>
        <p:spPr>
          <a:xfrm>
            <a:off x="2573524" y="1282486"/>
            <a:ext cx="4032448" cy="38402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文字方塊 16"/>
          <p:cNvSpPr txBox="1"/>
          <p:nvPr/>
        </p:nvSpPr>
        <p:spPr>
          <a:xfrm>
            <a:off x="107504" y="5282044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687"/>
              </a:spcBef>
              <a:buClr>
                <a:srgbClr val="929292"/>
              </a:buClr>
              <a:buSzPct val="60000"/>
              <a:defRPr sz="1800">
                <a:solidFill>
                  <a:srgbClr val="000000"/>
                </a:solidFill>
              </a:defRPr>
            </a:pP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水果銷售量低</a:t>
            </a:r>
            <a:endParaRPr lang="zh-TW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0" y="404664"/>
            <a:ext cx="9180512" cy="6624736"/>
            <a:chOff x="0" y="404664"/>
            <a:chExt cx="9180512" cy="6624736"/>
          </a:xfrm>
        </p:grpSpPr>
        <p:sp>
          <p:nvSpPr>
            <p:cNvPr id="11" name="矩形 10"/>
            <p:cNvSpPr/>
            <p:nvPr/>
          </p:nvSpPr>
          <p:spPr>
            <a:xfrm>
              <a:off x="0" y="404664"/>
              <a:ext cx="9144000" cy="64807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pic>
          <p:nvPicPr>
            <p:cNvPr id="20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2009" y="5955753"/>
              <a:ext cx="852966" cy="929631"/>
            </a:xfrm>
            <a:prstGeom prst="rect">
              <a:avLst/>
            </a:prstGeom>
            <a:noFill/>
          </p:spPr>
        </p:pic>
        <p:pic>
          <p:nvPicPr>
            <p:cNvPr id="21" name="Picture 4" descr="C:\Users\PC33\Desktop\fork_knife_spoon_black_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flipH="1">
              <a:off x="899592" y="6089902"/>
              <a:ext cx="648072" cy="795482"/>
            </a:xfrm>
            <a:prstGeom prst="rect">
              <a:avLst/>
            </a:prstGeom>
            <a:noFill/>
          </p:spPr>
        </p:pic>
        <p:pic>
          <p:nvPicPr>
            <p:cNvPr id="22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630802" y="5877272"/>
              <a:ext cx="924974" cy="1008112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/>
            <p:nvPr/>
          </p:nvSpPr>
          <p:spPr>
            <a:xfrm>
              <a:off x="3347864" y="6777376"/>
              <a:ext cx="5760000" cy="3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627784" y="6015630"/>
              <a:ext cx="792088" cy="863281"/>
            </a:xfrm>
            <a:prstGeom prst="rect">
              <a:avLst/>
            </a:prstGeom>
            <a:noFill/>
          </p:spPr>
        </p:pic>
        <p:pic>
          <p:nvPicPr>
            <p:cNvPr id="18" name="Picture 5" descr="Y:\EO(CR)2 Team\World Environment Day (WED)\WED 2013\Public Event\Gimmick\Graphics of Big Waster\Mascot_4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956376" y="5561516"/>
              <a:ext cx="1007472" cy="1467884"/>
            </a:xfrm>
            <a:prstGeom prst="rect">
              <a:avLst/>
            </a:prstGeom>
            <a:noFill/>
          </p:spPr>
        </p:pic>
        <p:sp>
          <p:nvSpPr>
            <p:cNvPr id="15" name="文字方塊 14"/>
            <p:cNvSpPr txBox="1"/>
            <p:nvPr/>
          </p:nvSpPr>
          <p:spPr>
            <a:xfrm>
              <a:off x="216024" y="476672"/>
              <a:ext cx="8964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個案研究</a:t>
              </a:r>
              <a:endParaRPr lang="zh-TW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9" name="內容版面配置區 2"/>
            <p:cNvSpPr txBox="1">
              <a:spLocks/>
            </p:cNvSpPr>
            <p:nvPr/>
          </p:nvSpPr>
          <p:spPr>
            <a:xfrm>
              <a:off x="3923928" y="6525344"/>
              <a:ext cx="4320480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lvl="0" indent="-342900">
                <a:spcBef>
                  <a:spcPct val="20000"/>
                </a:spcBef>
                <a:defRPr/>
              </a:pP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「咪嘥嘢校園」</a:t>
              </a:r>
              <a:r>
                <a:rPr lang="zh-TW" altLang="en-US" sz="1200" b="1" dirty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中學</a:t>
              </a: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教材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 課程五  </a:t>
              </a:r>
              <a:r>
                <a:rPr kumimoji="0" lang="en-US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如何透過自身減少剩食</a:t>
              </a:r>
              <a:endPara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投影片編號版面配置區 12"/>
          <p:cNvSpPr>
            <a:spLocks noGrp="1"/>
          </p:cNvSpPr>
          <p:nvPr>
            <p:ph type="sldNum" sz="quarter" idx="12"/>
          </p:nvPr>
        </p:nvSpPr>
        <p:spPr>
          <a:xfrm>
            <a:off x="8666112" y="6453336"/>
            <a:ext cx="370384" cy="365125"/>
          </a:xfrm>
        </p:spPr>
        <p:txBody>
          <a:bodyPr/>
          <a:lstStyle/>
          <a:p>
            <a:fld id="{727468B3-EAB2-44D5-9B97-6B5365111AAD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pic>
        <p:nvPicPr>
          <p:cNvPr id="13" name="IMG_0088.jpe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033464" y="1340768"/>
            <a:ext cx="5112568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文字方塊 16"/>
          <p:cNvSpPr txBox="1"/>
          <p:nvPr/>
        </p:nvSpPr>
        <p:spPr>
          <a:xfrm>
            <a:off x="107504" y="5282044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預備過量蔬菜類食品</a:t>
            </a:r>
            <a:endParaRPr lang="zh-TW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0" y="404664"/>
            <a:ext cx="9180512" cy="6624736"/>
            <a:chOff x="0" y="404664"/>
            <a:chExt cx="9180512" cy="6624736"/>
          </a:xfrm>
        </p:grpSpPr>
        <p:sp>
          <p:nvSpPr>
            <p:cNvPr id="11" name="矩形 10"/>
            <p:cNvSpPr/>
            <p:nvPr/>
          </p:nvSpPr>
          <p:spPr>
            <a:xfrm>
              <a:off x="0" y="404664"/>
              <a:ext cx="9144000" cy="64807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pic>
          <p:nvPicPr>
            <p:cNvPr id="20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2009" y="5955753"/>
              <a:ext cx="852966" cy="929631"/>
            </a:xfrm>
            <a:prstGeom prst="rect">
              <a:avLst/>
            </a:prstGeom>
            <a:noFill/>
          </p:spPr>
        </p:pic>
        <p:pic>
          <p:nvPicPr>
            <p:cNvPr id="21" name="Picture 4" descr="C:\Users\PC33\Desktop\fork_knife_spoon_black_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flipH="1">
              <a:off x="899592" y="6089902"/>
              <a:ext cx="648072" cy="795482"/>
            </a:xfrm>
            <a:prstGeom prst="rect">
              <a:avLst/>
            </a:prstGeom>
            <a:noFill/>
          </p:spPr>
        </p:pic>
        <p:pic>
          <p:nvPicPr>
            <p:cNvPr id="22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630802" y="5877272"/>
              <a:ext cx="924974" cy="1008112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/>
            <p:nvPr/>
          </p:nvSpPr>
          <p:spPr>
            <a:xfrm>
              <a:off x="3347864" y="6777376"/>
              <a:ext cx="5760000" cy="3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627784" y="6015630"/>
              <a:ext cx="792088" cy="863281"/>
            </a:xfrm>
            <a:prstGeom prst="rect">
              <a:avLst/>
            </a:prstGeom>
            <a:noFill/>
          </p:spPr>
        </p:pic>
        <p:pic>
          <p:nvPicPr>
            <p:cNvPr id="18" name="Picture 5" descr="Y:\EO(CR)2 Team\World Environment Day (WED)\WED 2013\Public Event\Gimmick\Graphics of Big Waster\Mascot_4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956376" y="5561516"/>
              <a:ext cx="1007472" cy="1467884"/>
            </a:xfrm>
            <a:prstGeom prst="rect">
              <a:avLst/>
            </a:prstGeom>
            <a:noFill/>
          </p:spPr>
        </p:pic>
        <p:sp>
          <p:nvSpPr>
            <p:cNvPr id="15" name="文字方塊 14"/>
            <p:cNvSpPr txBox="1"/>
            <p:nvPr/>
          </p:nvSpPr>
          <p:spPr>
            <a:xfrm>
              <a:off x="216024" y="476672"/>
              <a:ext cx="8964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TW" altLang="en-US" sz="28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個案研究</a:t>
              </a:r>
              <a:endParaRPr lang="zh-TW" altLang="en-US" sz="28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9" name="內容版面配置區 2"/>
            <p:cNvSpPr txBox="1">
              <a:spLocks/>
            </p:cNvSpPr>
            <p:nvPr/>
          </p:nvSpPr>
          <p:spPr>
            <a:xfrm>
              <a:off x="3923928" y="6525344"/>
              <a:ext cx="4320480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lvl="0" indent="-342900">
                <a:spcBef>
                  <a:spcPct val="20000"/>
                </a:spcBef>
                <a:defRPr/>
              </a:pP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「咪嘥嘢校園」</a:t>
              </a:r>
              <a:r>
                <a:rPr lang="zh-TW" altLang="en-US" sz="1200" b="1" dirty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中學</a:t>
              </a: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教材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 課程五  </a:t>
              </a:r>
              <a:r>
                <a:rPr kumimoji="0" lang="en-US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如何透過自身減少剩食</a:t>
              </a:r>
              <a:endPara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投影片編號版面配置區 12"/>
          <p:cNvSpPr>
            <a:spLocks noGrp="1"/>
          </p:cNvSpPr>
          <p:nvPr>
            <p:ph type="sldNum" sz="quarter" idx="12"/>
          </p:nvPr>
        </p:nvSpPr>
        <p:spPr>
          <a:xfrm>
            <a:off x="8666112" y="6453336"/>
            <a:ext cx="370384" cy="365125"/>
          </a:xfrm>
        </p:spPr>
        <p:txBody>
          <a:bodyPr/>
          <a:lstStyle/>
          <a:p>
            <a:fld id="{727468B3-EAB2-44D5-9B97-6B5365111AAD}" type="slidenum">
              <a:rPr lang="zh-TW" altLang="en-US" smtClean="0"/>
              <a:pPr/>
              <a:t>9</a:t>
            </a:fld>
            <a:endParaRPr lang="zh-TW" altLang="en-US" dirty="0"/>
          </a:p>
        </p:txBody>
      </p:sp>
      <p:sp>
        <p:nvSpPr>
          <p:cNvPr id="17" name="文字方塊 16"/>
          <p:cNvSpPr txBox="1"/>
          <p:nvPr/>
        </p:nvSpPr>
        <p:spPr>
          <a:xfrm>
            <a:off x="107504" y="5282044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提供</a:t>
            </a:r>
            <a:r>
              <a:rPr lang="zh-TW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大量膠袋包裝食物（如：</a:t>
            </a: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魚蛋、</a:t>
            </a:r>
            <a:r>
              <a:rPr lang="zh-TW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雞翼</a:t>
            </a:r>
            <a:r>
              <a:rPr lang="zh-TW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）</a:t>
            </a:r>
            <a:endParaRPr lang="zh-TW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9" name="IMG_0086.jpe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536609" y="1268760"/>
            <a:ext cx="6106278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" name="群組 2"/>
          <p:cNvGrpSpPr/>
          <p:nvPr/>
        </p:nvGrpSpPr>
        <p:grpSpPr>
          <a:xfrm>
            <a:off x="0" y="404664"/>
            <a:ext cx="9180512" cy="6624736"/>
            <a:chOff x="0" y="404664"/>
            <a:chExt cx="9180512" cy="6624736"/>
          </a:xfrm>
        </p:grpSpPr>
        <p:sp>
          <p:nvSpPr>
            <p:cNvPr id="11" name="矩形 10"/>
            <p:cNvSpPr/>
            <p:nvPr/>
          </p:nvSpPr>
          <p:spPr>
            <a:xfrm>
              <a:off x="0" y="404664"/>
              <a:ext cx="9144000" cy="648072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pic>
          <p:nvPicPr>
            <p:cNvPr id="20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2009" y="5955753"/>
              <a:ext cx="852966" cy="929631"/>
            </a:xfrm>
            <a:prstGeom prst="rect">
              <a:avLst/>
            </a:prstGeom>
            <a:noFill/>
          </p:spPr>
        </p:pic>
        <p:pic>
          <p:nvPicPr>
            <p:cNvPr id="21" name="Picture 4" descr="C:\Users\PC33\Desktop\fork_knife_spoon_black_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flipH="1">
              <a:off x="899592" y="6089902"/>
              <a:ext cx="648072" cy="795482"/>
            </a:xfrm>
            <a:prstGeom prst="rect">
              <a:avLst/>
            </a:prstGeom>
            <a:noFill/>
          </p:spPr>
        </p:pic>
        <p:pic>
          <p:nvPicPr>
            <p:cNvPr id="22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630802" y="5877272"/>
              <a:ext cx="924974" cy="1008112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/>
            <p:nvPr/>
          </p:nvSpPr>
          <p:spPr>
            <a:xfrm>
              <a:off x="3347864" y="6777376"/>
              <a:ext cx="5760000" cy="3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Picture 2" descr="C:\Users\PC33\Desktop\fork_knife_spoon_black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627784" y="6015630"/>
              <a:ext cx="792088" cy="863281"/>
            </a:xfrm>
            <a:prstGeom prst="rect">
              <a:avLst/>
            </a:prstGeom>
            <a:noFill/>
          </p:spPr>
        </p:pic>
        <p:pic>
          <p:nvPicPr>
            <p:cNvPr id="18" name="Picture 5" descr="Y:\EO(CR)2 Team\World Environment Day (WED)\WED 2013\Public Event\Gimmick\Graphics of Big Waster\Mascot_4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956376" y="5561516"/>
              <a:ext cx="1007472" cy="1467884"/>
            </a:xfrm>
            <a:prstGeom prst="rect">
              <a:avLst/>
            </a:prstGeom>
            <a:noFill/>
          </p:spPr>
        </p:pic>
        <p:sp>
          <p:nvSpPr>
            <p:cNvPr id="15" name="文字方塊 14"/>
            <p:cNvSpPr txBox="1"/>
            <p:nvPr/>
          </p:nvSpPr>
          <p:spPr>
            <a:xfrm>
              <a:off x="216024" y="476672"/>
              <a:ext cx="8964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TW" altLang="en-US" sz="28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個案研究</a:t>
              </a:r>
              <a:endParaRPr lang="zh-TW" altLang="en-US" sz="28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5" name="內容版面配置區 2"/>
            <p:cNvSpPr txBox="1">
              <a:spLocks/>
            </p:cNvSpPr>
            <p:nvPr/>
          </p:nvSpPr>
          <p:spPr>
            <a:xfrm>
              <a:off x="3923928" y="6525344"/>
              <a:ext cx="4320480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lvl="0" indent="-342900">
                <a:spcBef>
                  <a:spcPct val="20000"/>
                </a:spcBef>
                <a:defRPr/>
              </a:pP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「咪嘥嘢校園」</a:t>
              </a:r>
              <a:r>
                <a:rPr lang="zh-TW" altLang="en-US" sz="1200" b="1" dirty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中學</a:t>
              </a:r>
              <a:r>
                <a:rPr kumimoji="0" lang="zh-TW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教材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zh-TW" altLang="en-US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 課程五  </a:t>
              </a:r>
              <a:r>
                <a:rPr kumimoji="0" lang="en-US" altLang="zh-TW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-</a:t>
              </a:r>
              <a:r>
                <a:rPr lang="en-US" altLang="zh-TW" sz="1200" b="1" dirty="0" smtClean="0">
                  <a:solidFill>
                    <a:schemeClr val="accent4">
                      <a:lumMod val="7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kumimoji="0" lang="zh-TW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uLnTx/>
                  <a:uFillTx/>
                  <a:latin typeface="微軟正黑體" pitchFamily="34" charset="-120"/>
                  <a:ea typeface="微軟正黑體" pitchFamily="34" charset="-120"/>
                </a:rPr>
                <a:t> 如何透過自身減少剩食</a:t>
              </a:r>
              <a:endPara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</TotalTime>
  <Words>403</Words>
  <Application>Microsoft Office PowerPoint</Application>
  <PresentationFormat>如螢幕大小 (4:3)</PresentationFormat>
  <Paragraphs>78</Paragraphs>
  <Slides>12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3" baseType="lpstr">
      <vt:lpstr>Office 佈景主題</vt:lpstr>
      <vt:lpstr>PowerPoint 簡報</vt:lpstr>
      <vt:lpstr>探討可行的處理廚餘方法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2014-07-03T02:39:55Z</dcterms:created>
  <dcterms:modified xsi:type="dcterms:W3CDTF">2014-07-28T10:33:33Z</dcterms:modified>
</cp:coreProperties>
</file>